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6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</p:sldIdLst>
  <p:sldSz cy="5143500" cx="9144000"/>
  <p:notesSz cx="6858000" cy="9144000"/>
  <p:embeddedFontLst>
    <p:embeddedFont>
      <p:font typeface="Roboto"/>
      <p:regular r:id="rId59"/>
      <p:bold r:id="rId60"/>
      <p:italic r:id="rId61"/>
      <p:boldItalic r:id="rId62"/>
    </p:embeddedFont>
    <p:embeddedFont>
      <p:font typeface="Open Sans SemiBold"/>
      <p:regular r:id="rId63"/>
      <p:bold r:id="rId64"/>
      <p:italic r:id="rId65"/>
      <p:boldItalic r:id="rId66"/>
    </p:embeddedFont>
    <p:embeddedFont>
      <p:font typeface="Open Sans"/>
      <p:regular r:id="rId67"/>
      <p:bold r:id="rId68"/>
      <p:italic r:id="rId69"/>
      <p:boldItalic r:id="rId7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70" Type="http://schemas.openxmlformats.org/officeDocument/2006/relationships/font" Target="fonts/OpenSans-boldItalic.fntdata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Roboto-boldItalic.fntdata"/><Relationship Id="rId61" Type="http://schemas.openxmlformats.org/officeDocument/2006/relationships/font" Target="fonts/Roboto-italic.fntdata"/><Relationship Id="rId20" Type="http://schemas.openxmlformats.org/officeDocument/2006/relationships/slide" Target="slides/slide15.xml"/><Relationship Id="rId64" Type="http://schemas.openxmlformats.org/officeDocument/2006/relationships/font" Target="fonts/OpenSansSemiBold-bold.fntdata"/><Relationship Id="rId63" Type="http://schemas.openxmlformats.org/officeDocument/2006/relationships/font" Target="fonts/OpenSansSemiBold-regular.fntdata"/><Relationship Id="rId22" Type="http://schemas.openxmlformats.org/officeDocument/2006/relationships/slide" Target="slides/slide17.xml"/><Relationship Id="rId66" Type="http://schemas.openxmlformats.org/officeDocument/2006/relationships/font" Target="fonts/OpenSansSemiBold-boldItalic.fntdata"/><Relationship Id="rId21" Type="http://schemas.openxmlformats.org/officeDocument/2006/relationships/slide" Target="slides/slide16.xml"/><Relationship Id="rId65" Type="http://schemas.openxmlformats.org/officeDocument/2006/relationships/font" Target="fonts/OpenSansSemiBold-italic.fntdata"/><Relationship Id="rId24" Type="http://schemas.openxmlformats.org/officeDocument/2006/relationships/slide" Target="slides/slide19.xml"/><Relationship Id="rId68" Type="http://schemas.openxmlformats.org/officeDocument/2006/relationships/font" Target="fonts/OpenSans-bold.fntdata"/><Relationship Id="rId23" Type="http://schemas.openxmlformats.org/officeDocument/2006/relationships/slide" Target="slides/slide18.xml"/><Relationship Id="rId67" Type="http://schemas.openxmlformats.org/officeDocument/2006/relationships/font" Target="fonts/OpenSans-regular.fntdata"/><Relationship Id="rId60" Type="http://schemas.openxmlformats.org/officeDocument/2006/relationships/font" Target="fonts/Roboto-bold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font" Target="fonts/OpenSans-italic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font" Target="fonts/Roboto-regular.fntdata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3" name="Google Shape;83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decc545382_0_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6" name="Google Shape;176;g2decc545382_0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de8e7f5f12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5" name="Google Shape;185;g2de8e7f5f12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decc545382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3" name="Google Shape;193;g2decc545382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decc545382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2" name="Google Shape;202;g2decc545382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decc545382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0" name="Google Shape;210;g2decc545382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decc545382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8" name="Google Shape;218;g2decc545382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decc545382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6" name="Google Shape;226;g2decc545382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2decc545382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3" name="Google Shape;233;g2decc545382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2decc545382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1" name="Google Shape;241;g2decc545382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2decc545382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0" name="Google Shape;250;g2decc545382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0" name="Google Shape;90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dfdb675e69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0" name="Google Shape;260;g2dfdb675e69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2decc545382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7" name="Google Shape;267;g2decc545382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2dfdb675e69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8" name="Google Shape;278;g2dfdb675e69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2dfdb675e69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2dfdb675e69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2dfdb675e69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1" name="Google Shape;291;g2dfdb675e69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2decc545382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9" name="Google Shape;299;g2decc545382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2dfdb675e69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6" name="Google Shape;306;g2dfdb675e69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2decc545382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7" name="Google Shape;317;g2decc545382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2de8e7f5f12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6" name="Google Shape;326;g2de8e7f5f12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2decc545382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5" name="Google Shape;335;g2decc545382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4" name="Google Shape;104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2deecf4a594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4" name="Google Shape;344;g2deecf4a594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2deecf4a594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3" name="Google Shape;353;g2deecf4a594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2decc545382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2" name="Google Shape;362;g2decc545382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2decc545382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2" name="Google Shape;372;g2decc545382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2decc545382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2" name="Google Shape;382;g2decc545382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2decc545382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1" name="Google Shape;391;g2decc545382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2decc545382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0" name="Google Shape;400;g2decc545382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2decc545382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0" name="Google Shape;410;g2decc545382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2decc545382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0" name="Google Shape;420;g2decc545382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2decc545382_0_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1" name="Google Shape;431;g2decc545382_0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dfdb675e69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5" name="Google Shape;115;g2dfdb675e69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2decc545382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2" name="Google Shape;442;g2decc545382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2df2ba9f324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3" name="Google Shape;453;g2df2ba9f324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2df2ba9f324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3" name="Google Shape;463;g2df2ba9f324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2df2ba9f324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3" name="Google Shape;473;g2df2ba9f324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2" name="Google Shape;482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9" name="Google Shape;489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2deecf4a594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7" name="Google Shape;497;g2deecf4a594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2deecf4a594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4" name="Google Shape;504;g2deecf4a594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2deecf4a594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1" name="Google Shape;511;g2deecf4a594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2deecf4a594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8" name="Google Shape;518;g2deecf4a594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df2ba9f324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4" name="Google Shape;124;g2df2ba9f324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2deecf4a594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5" name="Google Shape;525;g2deecf4a594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2" name="Google Shape;532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9" name="Google Shape;539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2df2ba9f324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8" name="Google Shape;548;g2df2ba9f324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2" name="Google Shape;132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9" name="Google Shape;139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de8e7f5f12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7" name="Google Shape;157;g2de8e7f5f12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de8e7f5f12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7" name="Google Shape;167;g2de8e7f5f12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" name="Google Shape;13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21700" y="4841325"/>
            <a:ext cx="464875" cy="15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8" name="Google Shape;48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1" name="Google Shape;51;p1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2" name="Google Shape;5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1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59" name="Google Shape;59;p14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0" name="Google Shape;60;p14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1" name="Google Shape;61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64" name="Google Shape;64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7" name="Google Shape;67;p1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8" name="Google Shape;68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ed 2">
  <p:cSld name="BLANK_1_2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1" name="Google Shape;71;p17"/>
          <p:cNvSpPr/>
          <p:nvPr/>
        </p:nvSpPr>
        <p:spPr>
          <a:xfrm>
            <a:off x="0" y="329125"/>
            <a:ext cx="69300" cy="4485300"/>
          </a:xfrm>
          <a:prstGeom prst="rect">
            <a:avLst/>
          </a:prstGeom>
          <a:solidFill>
            <a:srgbClr val="EA433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2" name="Google Shape;72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21700" y="4841325"/>
            <a:ext cx="464875" cy="15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Yellow 2">
  <p:cSld name="BLANK_1_2_1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5" name="Google Shape;75;p18"/>
          <p:cNvSpPr/>
          <p:nvPr/>
        </p:nvSpPr>
        <p:spPr>
          <a:xfrm>
            <a:off x="0" y="329125"/>
            <a:ext cx="69300" cy="4485300"/>
          </a:xfrm>
          <a:prstGeom prst="rect">
            <a:avLst/>
          </a:prstGeom>
          <a:solidFill>
            <a:srgbClr val="FBBC0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6" name="Google Shape;76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21700" y="4841325"/>
            <a:ext cx="464875" cy="15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reen 2">
  <p:cSld name="BLANK_1_2_1_1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9" name="Google Shape;79;p19"/>
          <p:cNvSpPr/>
          <p:nvPr/>
        </p:nvSpPr>
        <p:spPr>
          <a:xfrm>
            <a:off x="0" y="329125"/>
            <a:ext cx="69300" cy="4485300"/>
          </a:xfrm>
          <a:prstGeom prst="rect">
            <a:avLst/>
          </a:prstGeom>
          <a:solidFill>
            <a:srgbClr val="34A85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0" name="Google Shape;80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21700" y="4841325"/>
            <a:ext cx="464875" cy="15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ue" type="blank">
  <p:cSld name="BLANK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" name="Google Shape;16;p3"/>
          <p:cNvSpPr/>
          <p:nvPr/>
        </p:nvSpPr>
        <p:spPr>
          <a:xfrm>
            <a:off x="0" y="329125"/>
            <a:ext cx="69300" cy="753000"/>
          </a:xfrm>
          <a:prstGeom prst="rect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" name="Google Shape;1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21700" y="4841325"/>
            <a:ext cx="464875" cy="15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ed">
  <p:cSld name="BLANK_1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329125"/>
            <a:ext cx="69300" cy="753000"/>
          </a:xfrm>
          <a:prstGeom prst="rect">
            <a:avLst/>
          </a:prstGeom>
          <a:solidFill>
            <a:srgbClr val="EA433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" name="Google Shape;21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21700" y="4841325"/>
            <a:ext cx="464875" cy="15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Yellow">
  <p:cSld name="BLANK_1_1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" name="Google Shape;24;p5"/>
          <p:cNvSpPr/>
          <p:nvPr/>
        </p:nvSpPr>
        <p:spPr>
          <a:xfrm>
            <a:off x="0" y="329125"/>
            <a:ext cx="69300" cy="753000"/>
          </a:xfrm>
          <a:prstGeom prst="rect">
            <a:avLst/>
          </a:prstGeom>
          <a:solidFill>
            <a:srgbClr val="FBBC0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" name="Google Shape;25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21700" y="4841325"/>
            <a:ext cx="464875" cy="15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reen">
  <p:cSld name="BLANK_1_1_1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" name="Google Shape;28;p6"/>
          <p:cNvSpPr/>
          <p:nvPr/>
        </p:nvSpPr>
        <p:spPr>
          <a:xfrm>
            <a:off x="0" y="329125"/>
            <a:ext cx="69300" cy="753000"/>
          </a:xfrm>
          <a:prstGeom prst="rect">
            <a:avLst/>
          </a:prstGeom>
          <a:solidFill>
            <a:srgbClr val="34A85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" name="Google Shape;29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21700" y="4841325"/>
            <a:ext cx="464875" cy="15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ray">
  <p:cSld name="BLANK_1_1_1_1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" name="Google Shape;32;p7"/>
          <p:cNvSpPr/>
          <p:nvPr/>
        </p:nvSpPr>
        <p:spPr>
          <a:xfrm>
            <a:off x="0" y="329125"/>
            <a:ext cx="69300" cy="753000"/>
          </a:xfrm>
          <a:prstGeom prst="rect">
            <a:avLst/>
          </a:prstGeom>
          <a:solidFill>
            <a:srgbClr val="9AA0A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21700" y="4841325"/>
            <a:ext cx="464875" cy="15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6" name="Google Shape;36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9" name="Google Shape;39;p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3" name="Google Shape;43;p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4" name="Google Shape;44;p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5" name="Google Shape;45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theme" Target="../theme/theme2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fonts.google.com/icons" TargetMode="External"/><Relationship Id="rId4" Type="http://schemas.openxmlformats.org/officeDocument/2006/relationships/hyperlink" Target="https://convertio.co/es/" TargetMode="External"/><Relationship Id="rId9" Type="http://schemas.openxmlformats.org/officeDocument/2006/relationships/hyperlink" Target="https://play.google.com/store/apps/details?id=nz.co.realization.assets&amp;hl=es&amp;gl=US" TargetMode="External"/><Relationship Id="rId5" Type="http://schemas.openxmlformats.org/officeDocument/2006/relationships/hyperlink" Target="https://ideogram.ai/" TargetMode="External"/><Relationship Id="rId6" Type="http://schemas.openxmlformats.org/officeDocument/2006/relationships/hyperlink" Target="https://www.flaticon.es/" TargetMode="External"/><Relationship Id="rId7" Type="http://schemas.openxmlformats.org/officeDocument/2006/relationships/hyperlink" Target="https://www.pexels.com/es-es/buscar/paddle/" TargetMode="External"/><Relationship Id="rId8" Type="http://schemas.openxmlformats.org/officeDocument/2006/relationships/image" Target="../media/image3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Relationship Id="rId4" Type="http://schemas.openxmlformats.org/officeDocument/2006/relationships/image" Target="../media/image14.png"/><Relationship Id="rId5" Type="http://schemas.openxmlformats.org/officeDocument/2006/relationships/hyperlink" Target="https://docs.magnolia-cms.com/product-docs/6.2/developing/templating/dialog-definition/field-definition/list-of-fields/multi-field/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Relationship Id="rId4" Type="http://schemas.openxmlformats.org/officeDocument/2006/relationships/image" Target="../media/image10.png"/><Relationship Id="rId5" Type="http://schemas.openxmlformats.org/officeDocument/2006/relationships/image" Target="../media/image7.png"/><Relationship Id="rId6" Type="http://schemas.openxmlformats.org/officeDocument/2006/relationships/hyperlink" Target="https://mymemory.translated.net/doc/spec.php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Relationship Id="rId4" Type="http://schemas.openxmlformats.org/officeDocument/2006/relationships/image" Target="../media/image2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7.png"/><Relationship Id="rId4" Type="http://schemas.openxmlformats.org/officeDocument/2006/relationships/image" Target="../media/image1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png"/><Relationship Id="rId4" Type="http://schemas.openxmlformats.org/officeDocument/2006/relationships/image" Target="../media/image1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png"/><Relationship Id="rId4" Type="http://schemas.openxmlformats.org/officeDocument/2006/relationships/image" Target="../media/image1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.png"/><Relationship Id="rId4" Type="http://schemas.openxmlformats.org/officeDocument/2006/relationships/image" Target="../media/image1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5.png"/><Relationship Id="rId4" Type="http://schemas.openxmlformats.org/officeDocument/2006/relationships/image" Target="../media/image22.png"/><Relationship Id="rId5" Type="http://schemas.openxmlformats.org/officeDocument/2006/relationships/hyperlink" Target="https://developer.mozilla.org/es/docs/Web/API/WebSockets_API/Writing_WebSocket_client_applications" TargetMode="External"/><Relationship Id="rId6" Type="http://schemas.openxmlformats.org/officeDocument/2006/relationships/hyperlink" Target="https://www.arquitecturajava.com/java-websockets/" TargetMode="External"/><Relationship Id="rId7" Type="http://schemas.openxmlformats.org/officeDocument/2006/relationships/hyperlink" Target="https://www.arquitecturajava.com/java-websockets/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5.png"/><Relationship Id="rId4" Type="http://schemas.openxmlformats.org/officeDocument/2006/relationships/image" Target="../media/image2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1.png"/><Relationship Id="rId4" Type="http://schemas.openxmlformats.org/officeDocument/2006/relationships/image" Target="../media/image31.png"/><Relationship Id="rId5" Type="http://schemas.openxmlformats.org/officeDocument/2006/relationships/image" Target="../media/image3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8.png"/><Relationship Id="rId4" Type="http://schemas.openxmlformats.org/officeDocument/2006/relationships/image" Target="../media/image9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3.png"/><Relationship Id="rId4" Type="http://schemas.openxmlformats.org/officeDocument/2006/relationships/image" Target="../media/image2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4.png"/><Relationship Id="rId4" Type="http://schemas.openxmlformats.org/officeDocument/2006/relationships/image" Target="../media/image6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1.png"/><Relationship Id="rId4" Type="http://schemas.openxmlformats.org/officeDocument/2006/relationships/image" Target="../media/image4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8.png"/><Relationship Id="rId4" Type="http://schemas.openxmlformats.org/officeDocument/2006/relationships/image" Target="../media/image8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5.png"/><Relationship Id="rId4" Type="http://schemas.openxmlformats.org/officeDocument/2006/relationships/image" Target="../media/image39.png"/><Relationship Id="rId5" Type="http://schemas.openxmlformats.org/officeDocument/2006/relationships/image" Target="../media/image48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0.png"/><Relationship Id="rId4" Type="http://schemas.openxmlformats.org/officeDocument/2006/relationships/image" Target="../media/image43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4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6.png"/><Relationship Id="rId4" Type="http://schemas.openxmlformats.org/officeDocument/2006/relationships/image" Target="../media/image42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7.png"/><Relationship Id="rId4" Type="http://schemas.openxmlformats.org/officeDocument/2006/relationships/image" Target="../media/image59.png"/><Relationship Id="rId5" Type="http://schemas.openxmlformats.org/officeDocument/2006/relationships/image" Target="../media/image52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53.png"/><Relationship Id="rId4" Type="http://schemas.openxmlformats.org/officeDocument/2006/relationships/image" Target="../media/image50.png"/><Relationship Id="rId5" Type="http://schemas.openxmlformats.org/officeDocument/2006/relationships/image" Target="../media/image55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51.png"/><Relationship Id="rId4" Type="http://schemas.openxmlformats.org/officeDocument/2006/relationships/image" Target="../media/image56.png"/><Relationship Id="rId5" Type="http://schemas.openxmlformats.org/officeDocument/2006/relationships/image" Target="../media/image58.png"/><Relationship Id="rId6" Type="http://schemas.openxmlformats.org/officeDocument/2006/relationships/image" Target="../media/image71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57.png"/><Relationship Id="rId4" Type="http://schemas.openxmlformats.org/officeDocument/2006/relationships/image" Target="../media/image73.png"/><Relationship Id="rId5" Type="http://schemas.openxmlformats.org/officeDocument/2006/relationships/image" Target="../media/image69.png"/><Relationship Id="rId6" Type="http://schemas.openxmlformats.org/officeDocument/2006/relationships/image" Target="../media/image6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76.png"/><Relationship Id="rId4" Type="http://schemas.openxmlformats.org/officeDocument/2006/relationships/image" Target="../media/image62.png"/><Relationship Id="rId5" Type="http://schemas.openxmlformats.org/officeDocument/2006/relationships/image" Target="../media/image72.png"/><Relationship Id="rId6" Type="http://schemas.openxmlformats.org/officeDocument/2006/relationships/image" Target="../media/image64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67.png"/><Relationship Id="rId4" Type="http://schemas.openxmlformats.org/officeDocument/2006/relationships/image" Target="../media/image65.png"/><Relationship Id="rId5" Type="http://schemas.openxmlformats.org/officeDocument/2006/relationships/image" Target="../media/image63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68.png"/><Relationship Id="rId4" Type="http://schemas.openxmlformats.org/officeDocument/2006/relationships/image" Target="../media/image66.png"/><Relationship Id="rId5" Type="http://schemas.openxmlformats.org/officeDocument/2006/relationships/image" Target="../media/image85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80.png"/><Relationship Id="rId4" Type="http://schemas.openxmlformats.org/officeDocument/2006/relationships/image" Target="../media/image74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hyperlink" Target="http://localhost:8080/magnoliaPublic/portalparticipate/es/home/news.html" TargetMode="Externa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70.png"/><Relationship Id="rId4" Type="http://schemas.openxmlformats.org/officeDocument/2006/relationships/image" Target="../media/image79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91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87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88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7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86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77.png"/><Relationship Id="rId4" Type="http://schemas.openxmlformats.org/officeDocument/2006/relationships/image" Target="../media/image84.png"/><Relationship Id="rId5" Type="http://schemas.openxmlformats.org/officeDocument/2006/relationships/image" Target="../media/image78.png"/><Relationship Id="rId6" Type="http://schemas.openxmlformats.org/officeDocument/2006/relationships/image" Target="../media/image82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89.png"/><Relationship Id="rId4" Type="http://schemas.openxmlformats.org/officeDocument/2006/relationships/image" Target="../media/image8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4.png"/><Relationship Id="rId4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285F4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0"/>
          <p:cNvSpPr txBox="1"/>
          <p:nvPr/>
        </p:nvSpPr>
        <p:spPr>
          <a:xfrm>
            <a:off x="517675" y="1819750"/>
            <a:ext cx="75363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" sz="360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Portal Participa </a:t>
            </a:r>
            <a:endParaRPr b="0" i="0" sz="3600" u="none" cap="none" strike="noStrike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86" name="Google Shape;86;p20"/>
          <p:cNvSpPr txBox="1"/>
          <p:nvPr/>
        </p:nvSpPr>
        <p:spPr>
          <a:xfrm>
            <a:off x="517675" y="2769663"/>
            <a:ext cx="4931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Cristo Rubén Pérez Suárez</a:t>
            </a:r>
            <a:endParaRPr b="0" i="0" sz="24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87" name="Google Shape;87;p20"/>
          <p:cNvCxnSpPr/>
          <p:nvPr/>
        </p:nvCxnSpPr>
        <p:spPr>
          <a:xfrm rot="10800000">
            <a:off x="517575" y="2670825"/>
            <a:ext cx="65700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9"/>
          <p:cNvSpPr txBox="1"/>
          <p:nvPr/>
        </p:nvSpPr>
        <p:spPr>
          <a:xfrm>
            <a:off x="125850" y="429975"/>
            <a:ext cx="1740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18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Plantillas</a:t>
            </a:r>
            <a:endParaRPr b="0" i="0" sz="1800" u="none" cap="none" strike="noStrike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9" name="Google Shape;179;p29"/>
          <p:cNvSpPr/>
          <p:nvPr/>
        </p:nvSpPr>
        <p:spPr>
          <a:xfrm>
            <a:off x="4459626" y="1442004"/>
            <a:ext cx="243098" cy="290894"/>
          </a:xfrm>
          <a:custGeom>
            <a:rect b="b" l="l" r="r" t="t"/>
            <a:pathLst>
              <a:path extrusionOk="0" h="941" w="940">
                <a:moveTo>
                  <a:pt x="835" y="0"/>
                </a:moveTo>
                <a:lnTo>
                  <a:pt x="104" y="0"/>
                </a:lnTo>
                <a:cubicBezTo>
                  <a:pt x="47" y="0"/>
                  <a:pt x="0" y="48"/>
                  <a:pt x="0" y="105"/>
                </a:cubicBezTo>
                <a:lnTo>
                  <a:pt x="0" y="835"/>
                </a:lnTo>
                <a:cubicBezTo>
                  <a:pt x="0" y="892"/>
                  <a:pt x="47" y="940"/>
                  <a:pt x="104" y="940"/>
                </a:cubicBezTo>
                <a:lnTo>
                  <a:pt x="835" y="940"/>
                </a:lnTo>
                <a:cubicBezTo>
                  <a:pt x="891" y="940"/>
                  <a:pt x="939" y="892"/>
                  <a:pt x="939" y="835"/>
                </a:cubicBezTo>
                <a:lnTo>
                  <a:pt x="939" y="105"/>
                </a:lnTo>
                <a:cubicBezTo>
                  <a:pt x="939" y="48"/>
                  <a:pt x="891" y="0"/>
                  <a:pt x="835" y="0"/>
                </a:cubicBezTo>
                <a:close/>
                <a:moveTo>
                  <a:pt x="313" y="734"/>
                </a:moveTo>
                <a:lnTo>
                  <a:pt x="208" y="734"/>
                </a:lnTo>
                <a:lnTo>
                  <a:pt x="208" y="367"/>
                </a:lnTo>
                <a:lnTo>
                  <a:pt x="313" y="367"/>
                </a:lnTo>
                <a:lnTo>
                  <a:pt x="313" y="734"/>
                </a:lnTo>
                <a:close/>
                <a:moveTo>
                  <a:pt x="522" y="734"/>
                </a:moveTo>
                <a:lnTo>
                  <a:pt x="417" y="734"/>
                </a:lnTo>
                <a:lnTo>
                  <a:pt x="417" y="212"/>
                </a:lnTo>
                <a:lnTo>
                  <a:pt x="522" y="212"/>
                </a:lnTo>
                <a:lnTo>
                  <a:pt x="522" y="734"/>
                </a:lnTo>
                <a:close/>
                <a:moveTo>
                  <a:pt x="730" y="734"/>
                </a:moveTo>
                <a:lnTo>
                  <a:pt x="626" y="734"/>
                </a:lnTo>
                <a:lnTo>
                  <a:pt x="626" y="525"/>
                </a:lnTo>
                <a:lnTo>
                  <a:pt x="730" y="525"/>
                </a:lnTo>
                <a:lnTo>
                  <a:pt x="730" y="73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29"/>
          <p:cNvSpPr txBox="1"/>
          <p:nvPr/>
        </p:nvSpPr>
        <p:spPr>
          <a:xfrm>
            <a:off x="3755475" y="152400"/>
            <a:ext cx="5283900" cy="44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" sz="10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•  Carpeta portal-participate: </a:t>
            </a:r>
            <a:endParaRPr b="1" sz="10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45720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0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- Almacena las imágenes del portal.</a:t>
            </a:r>
            <a:endParaRPr sz="10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lang="en" sz="10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•  </a:t>
            </a:r>
            <a:r>
              <a:rPr b="1" lang="en" sz="10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Carpeta icons</a:t>
            </a:r>
            <a:r>
              <a:rPr b="1" lang="en" sz="10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:</a:t>
            </a:r>
            <a:endParaRPr b="1" sz="10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45720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" sz="10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- Almacena los SVG del portal.</a:t>
            </a:r>
            <a:endParaRPr sz="10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45720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" sz="10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- </a:t>
            </a:r>
            <a:r>
              <a:rPr lang="en" sz="10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3"/>
              </a:rPr>
              <a:t>https://fonts.google.com/icons</a:t>
            </a:r>
            <a:endParaRPr sz="10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 sz="10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lang="en" sz="10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•  </a:t>
            </a:r>
            <a:r>
              <a:rPr b="1" lang="en" sz="10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Carpeta img:</a:t>
            </a:r>
            <a:endParaRPr b="1" sz="10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" sz="10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	</a:t>
            </a:r>
            <a:r>
              <a:rPr lang="en" sz="10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- Almacena las imágenes WebP.</a:t>
            </a:r>
            <a:endParaRPr sz="10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45720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" sz="10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- </a:t>
            </a:r>
            <a:r>
              <a:rPr lang="en" sz="10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4"/>
              </a:rPr>
              <a:t>https://convertio.co/es/</a:t>
            </a:r>
            <a:r>
              <a:rPr lang="en" sz="10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				</a:t>
            </a:r>
            <a:endParaRPr sz="10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4572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" sz="10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# Para convertir a WebP.</a:t>
            </a:r>
            <a:endParaRPr sz="10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45720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" sz="10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- </a:t>
            </a:r>
            <a:r>
              <a:rPr lang="en" sz="10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5"/>
              </a:rPr>
              <a:t>https://ideogram.ai/</a:t>
            </a:r>
            <a:r>
              <a:rPr lang="en" sz="10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	    				</a:t>
            </a:r>
            <a:endParaRPr sz="10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4572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" sz="10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# Para generar el logo.</a:t>
            </a:r>
            <a:endParaRPr sz="10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45720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" sz="10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- </a:t>
            </a:r>
            <a:r>
              <a:rPr lang="en" sz="10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6"/>
              </a:rPr>
              <a:t>https://www.flaticon.es/</a:t>
            </a:r>
            <a:r>
              <a:rPr lang="en" sz="10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				</a:t>
            </a:r>
            <a:endParaRPr sz="10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4572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" sz="10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# Para obtener imágenes estándar: La de usuario o menú de opciones.</a:t>
            </a:r>
            <a:endParaRPr sz="10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45720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" sz="10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- </a:t>
            </a:r>
            <a:r>
              <a:rPr lang="en" sz="10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7"/>
              </a:rPr>
              <a:t>https://www.pexels.com/es-es/buscar/paddle/</a:t>
            </a:r>
            <a:endParaRPr sz="1000" u="sng">
              <a:solidFill>
                <a:schemeClr val="hlink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45720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" sz="10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</a:rPr>
              <a:t>	</a:t>
            </a:r>
            <a:r>
              <a:rPr lang="en" sz="10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# Para las imágenes de las noticias.</a:t>
            </a:r>
            <a:endParaRPr sz="10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45720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" sz="10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	# Para las imágenes de los productos.</a:t>
            </a:r>
            <a:endParaRPr sz="10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4572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" sz="10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# Para la imagen del banner de presentación.</a:t>
            </a:r>
            <a:endParaRPr sz="10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81" name="Google Shape;181;p29"/>
          <p:cNvPicPr preferRelativeResize="0"/>
          <p:nvPr/>
        </p:nvPicPr>
        <p:blipFill rotWithShape="1">
          <a:blip r:embed="rId8">
            <a:alphaModFix/>
          </a:blip>
          <a:srcRect b="0" l="0" r="40761" t="0"/>
          <a:stretch/>
        </p:blipFill>
        <p:spPr>
          <a:xfrm>
            <a:off x="1548625" y="152400"/>
            <a:ext cx="2065550" cy="4649151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9"/>
          <p:cNvSpPr txBox="1"/>
          <p:nvPr/>
        </p:nvSpPr>
        <p:spPr>
          <a:xfrm>
            <a:off x="6472675" y="152400"/>
            <a:ext cx="2276100" cy="12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Implementación: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- Mediante la apli</a:t>
            </a:r>
            <a:r>
              <a:rPr lang="en" sz="1000">
                <a:solidFill>
                  <a:schemeClr val="dk2"/>
                </a:solidFill>
              </a:rPr>
              <a:t>cación </a:t>
            </a:r>
            <a:r>
              <a:rPr lang="en" sz="1000">
                <a:solidFill>
                  <a:schemeClr val="dk2"/>
                </a:solidFill>
                <a:uFill>
                  <a:noFill/>
                </a:uFill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Assets</a:t>
            </a:r>
            <a:r>
              <a:rPr lang="en" sz="1000">
                <a:solidFill>
                  <a:schemeClr val="dk2"/>
                </a:solidFill>
              </a:rPr>
              <a:t>.</a:t>
            </a:r>
            <a:endParaRPr sz="1000">
              <a:solidFill>
                <a:schemeClr val="dk2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- Estructura según el tipo de imagen.</a:t>
            </a:r>
            <a:endParaRPr sz="1000">
              <a:solidFill>
                <a:schemeClr val="dk2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- sub estructura basada en los componentes que se van a implementar.</a:t>
            </a:r>
            <a:endParaRPr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0"/>
          <p:cNvSpPr txBox="1"/>
          <p:nvPr/>
        </p:nvSpPr>
        <p:spPr>
          <a:xfrm>
            <a:off x="125850" y="429975"/>
            <a:ext cx="8753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18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Componentes del área header: </a:t>
            </a:r>
            <a:r>
              <a:rPr lang="en" sz="1800">
                <a:solidFill>
                  <a:srgbClr val="EA4335"/>
                </a:solidFill>
                <a:latin typeface="Open Sans"/>
                <a:ea typeface="Open Sans"/>
                <a:cs typeface="Open Sans"/>
                <a:sym typeface="Open Sans"/>
              </a:rPr>
              <a:t>navbarMultiLink </a:t>
            </a:r>
            <a:r>
              <a:rPr lang="en" sz="18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(seleccionar infinitas páginas).</a:t>
            </a:r>
            <a:endParaRPr sz="1800">
              <a:solidFill>
                <a:srgbClr val="EA4335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88" name="Google Shape;18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6900" y="891663"/>
            <a:ext cx="3281200" cy="4037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63150" y="2532287"/>
            <a:ext cx="4798000" cy="756125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30"/>
          <p:cNvSpPr txBox="1"/>
          <p:nvPr/>
        </p:nvSpPr>
        <p:spPr>
          <a:xfrm>
            <a:off x="5330575" y="965075"/>
            <a:ext cx="2737800" cy="14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Implementación:</a:t>
            </a:r>
            <a:endParaRPr sz="1000">
              <a:solidFill>
                <a:schemeClr val="dk2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- Crear la plantilla del componente.</a:t>
            </a:r>
            <a:endParaRPr sz="1000">
              <a:solidFill>
                <a:schemeClr val="dk2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- Crear el yaml del diálogo y definición.</a:t>
            </a:r>
            <a:endParaRPr sz="1000">
              <a:solidFill>
                <a:schemeClr val="dk2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- Añadir traducciones de diálogos en el i18n.</a:t>
            </a:r>
            <a:endParaRPr sz="1000">
              <a:solidFill>
                <a:schemeClr val="dk2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- Leer documentación de magnolia:</a:t>
            </a:r>
            <a:endParaRPr sz="1000">
              <a:solidFill>
                <a:schemeClr val="dk2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5"/>
              </a:rPr>
              <a:t>https://docs.magnolia-cms.com/product-docs/6.2/developing/templating/dialog-definition/field-definition/list-of-fields/multi-field/</a:t>
            </a:r>
            <a:endParaRPr sz="1000" u="sng">
              <a:solidFill>
                <a:srgbClr val="4285F4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1"/>
          <p:cNvSpPr txBox="1"/>
          <p:nvPr/>
        </p:nvSpPr>
        <p:spPr>
          <a:xfrm>
            <a:off x="125850" y="429975"/>
            <a:ext cx="8753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18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Componentes del área header: </a:t>
            </a:r>
            <a:r>
              <a:rPr lang="en" sz="1800">
                <a:solidFill>
                  <a:srgbClr val="EA4335"/>
                </a:solidFill>
                <a:latin typeface="Open Sans"/>
                <a:ea typeface="Open Sans"/>
                <a:cs typeface="Open Sans"/>
                <a:sym typeface="Open Sans"/>
              </a:rPr>
              <a:t>navigationBar </a:t>
            </a:r>
            <a:r>
              <a:rPr lang="en" sz="18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(</a:t>
            </a:r>
            <a:r>
              <a:rPr lang="en" sz="18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seleccionar la raíz del menú</a:t>
            </a:r>
            <a:r>
              <a:rPr lang="en" sz="18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).</a:t>
            </a:r>
            <a:endParaRPr sz="1800">
              <a:solidFill>
                <a:srgbClr val="EA4335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96" name="Google Shape;19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200" y="964125"/>
            <a:ext cx="4627275" cy="3850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31"/>
          <p:cNvPicPr preferRelativeResize="0"/>
          <p:nvPr/>
        </p:nvPicPr>
        <p:blipFill rotWithShape="1">
          <a:blip r:embed="rId4">
            <a:alphaModFix/>
          </a:blip>
          <a:srcRect b="0" l="26589" r="0" t="72269"/>
          <a:stretch/>
        </p:blipFill>
        <p:spPr>
          <a:xfrm>
            <a:off x="5003050" y="1520775"/>
            <a:ext cx="3733800" cy="64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32200" y="2224058"/>
            <a:ext cx="3540150" cy="695392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31"/>
          <p:cNvSpPr txBox="1"/>
          <p:nvPr/>
        </p:nvSpPr>
        <p:spPr>
          <a:xfrm>
            <a:off x="5681975" y="3030675"/>
            <a:ext cx="2737800" cy="14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Implementación:</a:t>
            </a:r>
            <a:endParaRPr sz="1000">
              <a:solidFill>
                <a:schemeClr val="dk2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- Crear la plantilla del componente.</a:t>
            </a:r>
            <a:endParaRPr sz="1000">
              <a:solidFill>
                <a:schemeClr val="dk2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- Crear el yaml del diálogo y definición.</a:t>
            </a:r>
            <a:endParaRPr sz="1000">
              <a:solidFill>
                <a:schemeClr val="dk2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- Añadir traducciones de diálogos en el i18n.</a:t>
            </a:r>
            <a:endParaRPr sz="1000">
              <a:solidFill>
                <a:schemeClr val="dk2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- </a:t>
            </a:r>
            <a:r>
              <a:rPr lang="en" sz="1000">
                <a:solidFill>
                  <a:schemeClr val="dk2"/>
                </a:solidFill>
              </a:rPr>
              <a:t>Crear scripts que realizan peticiones a la API de MyMemory para traducir contenid:</a:t>
            </a:r>
            <a:endParaRPr sz="1000">
              <a:solidFill>
                <a:schemeClr val="dk2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6"/>
              </a:rPr>
              <a:t>https://mymemory.translated.net/doc/spec.php</a:t>
            </a:r>
            <a:endParaRPr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2"/>
          <p:cNvSpPr txBox="1"/>
          <p:nvPr/>
        </p:nvSpPr>
        <p:spPr>
          <a:xfrm>
            <a:off x="125850" y="429975"/>
            <a:ext cx="8753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18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Componentes del área header: </a:t>
            </a:r>
            <a:r>
              <a:rPr lang="en" sz="1800">
                <a:solidFill>
                  <a:srgbClr val="EA4335"/>
                </a:solidFill>
                <a:latin typeface="Open Sans"/>
                <a:ea typeface="Open Sans"/>
                <a:cs typeface="Open Sans"/>
                <a:sym typeface="Open Sans"/>
              </a:rPr>
              <a:t>portalLogo </a:t>
            </a:r>
            <a:r>
              <a:rPr lang="en" sz="18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(logo para la barra de navegación).</a:t>
            </a:r>
            <a:endParaRPr sz="1800">
              <a:solidFill>
                <a:srgbClr val="EA4335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05" name="Google Shape;20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27690" y="1008625"/>
            <a:ext cx="1507485" cy="3947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3550" y="1044075"/>
            <a:ext cx="6100976" cy="3947025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32"/>
          <p:cNvSpPr txBox="1"/>
          <p:nvPr/>
        </p:nvSpPr>
        <p:spPr>
          <a:xfrm>
            <a:off x="1761575" y="4298400"/>
            <a:ext cx="2737800" cy="95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Implementación:</a:t>
            </a:r>
            <a:endParaRPr sz="1000">
              <a:solidFill>
                <a:schemeClr val="dk2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- Crear la plantilla del componente.</a:t>
            </a:r>
            <a:endParaRPr sz="1000">
              <a:solidFill>
                <a:schemeClr val="dk2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- Crear el yaml del diálogo y definición.</a:t>
            </a:r>
            <a:endParaRPr sz="1000">
              <a:solidFill>
                <a:schemeClr val="dk2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- Añadir traducciones de diálogos en el i18n.</a:t>
            </a:r>
            <a:endParaRPr sz="1000">
              <a:solidFill>
                <a:schemeClr val="dk2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- Crear el logo con inteligencia artificial.</a:t>
            </a:r>
            <a:endParaRPr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3"/>
          <p:cNvSpPr txBox="1"/>
          <p:nvPr/>
        </p:nvSpPr>
        <p:spPr>
          <a:xfrm>
            <a:off x="125850" y="429975"/>
            <a:ext cx="8753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18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Componentes del área header: </a:t>
            </a:r>
            <a:r>
              <a:rPr lang="en" sz="1800">
                <a:solidFill>
                  <a:srgbClr val="EA4335"/>
                </a:solidFill>
                <a:latin typeface="Open Sans"/>
                <a:ea typeface="Open Sans"/>
                <a:cs typeface="Open Sans"/>
                <a:sym typeface="Open Sans"/>
              </a:rPr>
              <a:t>presentationBanner </a:t>
            </a:r>
            <a:r>
              <a:rPr lang="en" sz="18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(título + imagen de portada).</a:t>
            </a:r>
            <a:endParaRPr sz="1800">
              <a:solidFill>
                <a:srgbClr val="EA4335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13" name="Google Shape;21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525" y="1044075"/>
            <a:ext cx="5162324" cy="337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03400" y="1044075"/>
            <a:ext cx="3269349" cy="1819982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33"/>
          <p:cNvSpPr txBox="1"/>
          <p:nvPr/>
        </p:nvSpPr>
        <p:spPr>
          <a:xfrm>
            <a:off x="5916875" y="3083400"/>
            <a:ext cx="2737800" cy="7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Implementación:</a:t>
            </a:r>
            <a:endParaRPr sz="1000">
              <a:solidFill>
                <a:schemeClr val="dk2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- Crear la plantilla del componente.</a:t>
            </a:r>
            <a:endParaRPr sz="1000">
              <a:solidFill>
                <a:schemeClr val="dk2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- Crear el yaml del diálogo y definición.</a:t>
            </a:r>
            <a:endParaRPr sz="1000">
              <a:solidFill>
                <a:schemeClr val="dk2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- Añadir traducciones de diálogos en el i18n.</a:t>
            </a:r>
            <a:endParaRPr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4"/>
          <p:cNvSpPr txBox="1"/>
          <p:nvPr/>
        </p:nvSpPr>
        <p:spPr>
          <a:xfrm>
            <a:off x="125850" y="429975"/>
            <a:ext cx="8753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18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Componentes del área header: </a:t>
            </a:r>
            <a:r>
              <a:rPr lang="en" sz="1800">
                <a:solidFill>
                  <a:srgbClr val="EA4335"/>
                </a:solidFill>
                <a:latin typeface="Open Sans"/>
                <a:ea typeface="Open Sans"/>
                <a:cs typeface="Open Sans"/>
                <a:sym typeface="Open Sans"/>
              </a:rPr>
              <a:t>searchPost </a:t>
            </a:r>
            <a:r>
              <a:rPr lang="en" sz="18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(buscar posts en JCR - no finalizado).</a:t>
            </a:r>
            <a:endParaRPr sz="1800">
              <a:solidFill>
                <a:srgbClr val="EA4335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21" name="Google Shape;22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9363" y="1069200"/>
            <a:ext cx="4105275" cy="77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34"/>
          <p:cNvPicPr preferRelativeResize="0"/>
          <p:nvPr/>
        </p:nvPicPr>
        <p:blipFill rotWithShape="1">
          <a:blip r:embed="rId4">
            <a:alphaModFix/>
          </a:blip>
          <a:srcRect b="0" l="0" r="1623" t="0"/>
          <a:stretch/>
        </p:blipFill>
        <p:spPr>
          <a:xfrm>
            <a:off x="224138" y="1993125"/>
            <a:ext cx="8695723" cy="1440050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34"/>
          <p:cNvSpPr txBox="1"/>
          <p:nvPr/>
        </p:nvSpPr>
        <p:spPr>
          <a:xfrm>
            <a:off x="3176250" y="2978100"/>
            <a:ext cx="2791500" cy="10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Implementación:</a:t>
            </a:r>
            <a:endParaRPr sz="1000">
              <a:solidFill>
                <a:schemeClr val="dk2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- Crear la plantilla del componente.</a:t>
            </a:r>
            <a:endParaRPr sz="1000">
              <a:solidFill>
                <a:schemeClr val="dk2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- Crear el yaml del diálogo y definición.</a:t>
            </a:r>
            <a:endParaRPr sz="1000">
              <a:solidFill>
                <a:schemeClr val="dk2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- Añadir traducciones de diálogos en el i18n.</a:t>
            </a:r>
            <a:endParaRPr sz="1000">
              <a:solidFill>
                <a:schemeClr val="dk2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- No me dio tiempo a implementar la lógica.</a:t>
            </a:r>
            <a:endParaRPr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5"/>
          <p:cNvSpPr txBox="1"/>
          <p:nvPr/>
        </p:nvSpPr>
        <p:spPr>
          <a:xfrm>
            <a:off x="125850" y="429975"/>
            <a:ext cx="8753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18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Componentes del área header: </a:t>
            </a:r>
            <a:r>
              <a:rPr lang="en" sz="1800">
                <a:solidFill>
                  <a:srgbClr val="EA4335"/>
                </a:solidFill>
                <a:latin typeface="Open Sans"/>
                <a:ea typeface="Open Sans"/>
                <a:cs typeface="Open Sans"/>
                <a:sym typeface="Open Sans"/>
              </a:rPr>
              <a:t>sessionButtons </a:t>
            </a:r>
            <a:r>
              <a:rPr lang="en" sz="18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(panel de configuración).</a:t>
            </a:r>
            <a:endParaRPr sz="1800">
              <a:solidFill>
                <a:srgbClr val="EA4335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29" name="Google Shape;229;p35"/>
          <p:cNvPicPr preferRelativeResize="0"/>
          <p:nvPr/>
        </p:nvPicPr>
        <p:blipFill rotWithShape="1">
          <a:blip r:embed="rId3">
            <a:alphaModFix/>
          </a:blip>
          <a:srcRect b="0" l="39809" r="0" t="0"/>
          <a:stretch/>
        </p:blipFill>
        <p:spPr>
          <a:xfrm>
            <a:off x="6009477" y="1044075"/>
            <a:ext cx="1737775" cy="3947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6650" y="1044075"/>
            <a:ext cx="5106988" cy="3947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6"/>
          <p:cNvSpPr txBox="1"/>
          <p:nvPr/>
        </p:nvSpPr>
        <p:spPr>
          <a:xfrm>
            <a:off x="125850" y="429975"/>
            <a:ext cx="8753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18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Componentes del área header: </a:t>
            </a:r>
            <a:r>
              <a:rPr lang="en" sz="1800">
                <a:solidFill>
                  <a:srgbClr val="EA4335"/>
                </a:solidFill>
                <a:latin typeface="Open Sans"/>
                <a:ea typeface="Open Sans"/>
                <a:cs typeface="Open Sans"/>
                <a:sym typeface="Open Sans"/>
              </a:rPr>
              <a:t>sessionPages </a:t>
            </a:r>
            <a:r>
              <a:rPr lang="en" sz="18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(permite añadir enlaces a páginas).</a:t>
            </a:r>
            <a:endParaRPr sz="1800">
              <a:solidFill>
                <a:srgbClr val="EA4335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36" name="Google Shape;23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48775" y="1632088"/>
            <a:ext cx="2114550" cy="214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2700" y="1012675"/>
            <a:ext cx="5486081" cy="3947025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36"/>
          <p:cNvSpPr txBox="1"/>
          <p:nvPr/>
        </p:nvSpPr>
        <p:spPr>
          <a:xfrm>
            <a:off x="6240875" y="1012675"/>
            <a:ext cx="2694000" cy="7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Implementación:</a:t>
            </a:r>
            <a:endParaRPr sz="1000">
              <a:solidFill>
                <a:schemeClr val="dk2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- Crear la plantilla del componente.</a:t>
            </a:r>
            <a:endParaRPr sz="1000">
              <a:solidFill>
                <a:schemeClr val="dk2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- Crear el yaml del diálogo y definición.</a:t>
            </a:r>
            <a:endParaRPr sz="1000">
              <a:solidFill>
                <a:schemeClr val="dk2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- Añadir traducciones de diálogos en el i18n.</a:t>
            </a:r>
            <a:endParaRPr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7"/>
          <p:cNvSpPr txBox="1"/>
          <p:nvPr/>
        </p:nvSpPr>
        <p:spPr>
          <a:xfrm>
            <a:off x="125850" y="429975"/>
            <a:ext cx="8753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18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Componentes del área main: </a:t>
            </a:r>
            <a:r>
              <a:rPr lang="en" sz="1800">
                <a:solidFill>
                  <a:srgbClr val="EA4335"/>
                </a:solidFill>
                <a:latin typeface="Open Sans"/>
                <a:ea typeface="Open Sans"/>
                <a:cs typeface="Open Sans"/>
                <a:sym typeface="Open Sans"/>
              </a:rPr>
              <a:t>checkboxTags </a:t>
            </a:r>
            <a:r>
              <a:rPr lang="en" sz="18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(preferencias de usuario).</a:t>
            </a:r>
            <a:endParaRPr sz="1800">
              <a:solidFill>
                <a:srgbClr val="EA4335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4" name="Google Shape;244;p37"/>
          <p:cNvSpPr/>
          <p:nvPr/>
        </p:nvSpPr>
        <p:spPr>
          <a:xfrm>
            <a:off x="4459626" y="1442004"/>
            <a:ext cx="243098" cy="290894"/>
          </a:xfrm>
          <a:custGeom>
            <a:rect b="b" l="l" r="r" t="t"/>
            <a:pathLst>
              <a:path extrusionOk="0" h="941" w="940">
                <a:moveTo>
                  <a:pt x="835" y="0"/>
                </a:moveTo>
                <a:lnTo>
                  <a:pt x="104" y="0"/>
                </a:lnTo>
                <a:cubicBezTo>
                  <a:pt x="47" y="0"/>
                  <a:pt x="0" y="48"/>
                  <a:pt x="0" y="105"/>
                </a:cubicBezTo>
                <a:lnTo>
                  <a:pt x="0" y="835"/>
                </a:lnTo>
                <a:cubicBezTo>
                  <a:pt x="0" y="892"/>
                  <a:pt x="47" y="940"/>
                  <a:pt x="104" y="940"/>
                </a:cubicBezTo>
                <a:lnTo>
                  <a:pt x="835" y="940"/>
                </a:lnTo>
                <a:cubicBezTo>
                  <a:pt x="891" y="940"/>
                  <a:pt x="939" y="892"/>
                  <a:pt x="939" y="835"/>
                </a:cubicBezTo>
                <a:lnTo>
                  <a:pt x="939" y="105"/>
                </a:lnTo>
                <a:cubicBezTo>
                  <a:pt x="939" y="48"/>
                  <a:pt x="891" y="0"/>
                  <a:pt x="835" y="0"/>
                </a:cubicBezTo>
                <a:close/>
                <a:moveTo>
                  <a:pt x="313" y="734"/>
                </a:moveTo>
                <a:lnTo>
                  <a:pt x="208" y="734"/>
                </a:lnTo>
                <a:lnTo>
                  <a:pt x="208" y="367"/>
                </a:lnTo>
                <a:lnTo>
                  <a:pt x="313" y="367"/>
                </a:lnTo>
                <a:lnTo>
                  <a:pt x="313" y="734"/>
                </a:lnTo>
                <a:close/>
                <a:moveTo>
                  <a:pt x="522" y="734"/>
                </a:moveTo>
                <a:lnTo>
                  <a:pt x="417" y="734"/>
                </a:lnTo>
                <a:lnTo>
                  <a:pt x="417" y="212"/>
                </a:lnTo>
                <a:lnTo>
                  <a:pt x="522" y="212"/>
                </a:lnTo>
                <a:lnTo>
                  <a:pt x="522" y="734"/>
                </a:lnTo>
                <a:close/>
                <a:moveTo>
                  <a:pt x="730" y="734"/>
                </a:moveTo>
                <a:lnTo>
                  <a:pt x="626" y="734"/>
                </a:lnTo>
                <a:lnTo>
                  <a:pt x="626" y="525"/>
                </a:lnTo>
                <a:lnTo>
                  <a:pt x="730" y="525"/>
                </a:lnTo>
                <a:lnTo>
                  <a:pt x="730" y="73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5" name="Google Shape;24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1275" y="1502250"/>
            <a:ext cx="3219450" cy="3067050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37"/>
          <p:cNvSpPr txBox="1"/>
          <p:nvPr/>
        </p:nvSpPr>
        <p:spPr>
          <a:xfrm>
            <a:off x="4572000" y="1502250"/>
            <a:ext cx="39087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0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Lee los tags que tienen asignados los productos en el JCR y se los muestra al usuario, se añadió al formulario del pur mediante las decoraciones.</a:t>
            </a:r>
            <a:endParaRPr sz="10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7" name="Google Shape;247;p37"/>
          <p:cNvSpPr txBox="1"/>
          <p:nvPr/>
        </p:nvSpPr>
        <p:spPr>
          <a:xfrm>
            <a:off x="4625825" y="2759400"/>
            <a:ext cx="4098600" cy="10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Implementación:</a:t>
            </a:r>
            <a:endParaRPr sz="1000">
              <a:solidFill>
                <a:schemeClr val="dk2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- Crear la plantilla del componente.</a:t>
            </a:r>
            <a:endParaRPr sz="1000">
              <a:solidFill>
                <a:schemeClr val="dk2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- Crear el yaml del diálogo y definición.</a:t>
            </a:r>
            <a:endParaRPr sz="1000">
              <a:solidFill>
                <a:schemeClr val="dk2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- Añadir traducciones de diálogos en el i18n.</a:t>
            </a:r>
            <a:endParaRPr sz="1000">
              <a:solidFill>
                <a:schemeClr val="dk2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- Añadir mediante decoraciones el componente al formulario del pur.</a:t>
            </a:r>
            <a:endParaRPr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8"/>
          <p:cNvSpPr txBox="1"/>
          <p:nvPr/>
        </p:nvSpPr>
        <p:spPr>
          <a:xfrm>
            <a:off x="125850" y="429975"/>
            <a:ext cx="8753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18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Componentes del área main: </a:t>
            </a:r>
            <a:r>
              <a:rPr lang="en" sz="1800">
                <a:solidFill>
                  <a:srgbClr val="EA4335"/>
                </a:solidFill>
                <a:latin typeface="Open Sans"/>
                <a:ea typeface="Open Sans"/>
                <a:cs typeface="Open Sans"/>
                <a:sym typeface="Open Sans"/>
              </a:rPr>
              <a:t>communityChat </a:t>
            </a:r>
            <a:r>
              <a:rPr lang="en" sz="18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(chat en tiempo real).</a:t>
            </a:r>
            <a:endParaRPr sz="1800">
              <a:solidFill>
                <a:srgbClr val="EA4335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3" name="Google Shape;253;p38"/>
          <p:cNvSpPr/>
          <p:nvPr/>
        </p:nvSpPr>
        <p:spPr>
          <a:xfrm>
            <a:off x="4459626" y="1442004"/>
            <a:ext cx="243098" cy="290894"/>
          </a:xfrm>
          <a:custGeom>
            <a:rect b="b" l="l" r="r" t="t"/>
            <a:pathLst>
              <a:path extrusionOk="0" h="941" w="940">
                <a:moveTo>
                  <a:pt x="835" y="0"/>
                </a:moveTo>
                <a:lnTo>
                  <a:pt x="104" y="0"/>
                </a:lnTo>
                <a:cubicBezTo>
                  <a:pt x="47" y="0"/>
                  <a:pt x="0" y="48"/>
                  <a:pt x="0" y="105"/>
                </a:cubicBezTo>
                <a:lnTo>
                  <a:pt x="0" y="835"/>
                </a:lnTo>
                <a:cubicBezTo>
                  <a:pt x="0" y="892"/>
                  <a:pt x="47" y="940"/>
                  <a:pt x="104" y="940"/>
                </a:cubicBezTo>
                <a:lnTo>
                  <a:pt x="835" y="940"/>
                </a:lnTo>
                <a:cubicBezTo>
                  <a:pt x="891" y="940"/>
                  <a:pt x="939" y="892"/>
                  <a:pt x="939" y="835"/>
                </a:cubicBezTo>
                <a:lnTo>
                  <a:pt x="939" y="105"/>
                </a:lnTo>
                <a:cubicBezTo>
                  <a:pt x="939" y="48"/>
                  <a:pt x="891" y="0"/>
                  <a:pt x="835" y="0"/>
                </a:cubicBezTo>
                <a:close/>
                <a:moveTo>
                  <a:pt x="313" y="734"/>
                </a:moveTo>
                <a:lnTo>
                  <a:pt x="208" y="734"/>
                </a:lnTo>
                <a:lnTo>
                  <a:pt x="208" y="367"/>
                </a:lnTo>
                <a:lnTo>
                  <a:pt x="313" y="367"/>
                </a:lnTo>
                <a:lnTo>
                  <a:pt x="313" y="734"/>
                </a:lnTo>
                <a:close/>
                <a:moveTo>
                  <a:pt x="522" y="734"/>
                </a:moveTo>
                <a:lnTo>
                  <a:pt x="417" y="734"/>
                </a:lnTo>
                <a:lnTo>
                  <a:pt x="417" y="212"/>
                </a:lnTo>
                <a:lnTo>
                  <a:pt x="522" y="212"/>
                </a:lnTo>
                <a:lnTo>
                  <a:pt x="522" y="734"/>
                </a:lnTo>
                <a:close/>
                <a:moveTo>
                  <a:pt x="730" y="734"/>
                </a:moveTo>
                <a:lnTo>
                  <a:pt x="626" y="734"/>
                </a:lnTo>
                <a:lnTo>
                  <a:pt x="626" y="525"/>
                </a:lnTo>
                <a:lnTo>
                  <a:pt x="730" y="525"/>
                </a:lnTo>
                <a:lnTo>
                  <a:pt x="730" y="73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4" name="Google Shape;25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337" y="1441999"/>
            <a:ext cx="5120377" cy="31058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67838" y="1519388"/>
            <a:ext cx="3539488" cy="2951016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38"/>
          <p:cNvSpPr txBox="1"/>
          <p:nvPr/>
        </p:nvSpPr>
        <p:spPr>
          <a:xfrm>
            <a:off x="486600" y="846300"/>
            <a:ext cx="7981200" cy="5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5"/>
              </a:rPr>
              <a:t>https://developer.mozilla.org/es/docs/Web/API/WebSockets_API/Writing_WebSocket_client_applications</a:t>
            </a:r>
            <a:r>
              <a:rPr lang="en" sz="1100">
                <a:solidFill>
                  <a:schemeClr val="dk1"/>
                </a:solidFill>
                <a:uFill>
                  <a:noFill/>
                </a:u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" sz="1100" u="sng">
                <a:solidFill>
                  <a:schemeClr val="hlink"/>
                </a:solidFill>
                <a:hlinkClick r:id="rId7"/>
              </a:rPr>
              <a:t>https://www.arquitecturajava.com/java-websockets/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57" name="Google Shape;257;p38"/>
          <p:cNvSpPr txBox="1"/>
          <p:nvPr/>
        </p:nvSpPr>
        <p:spPr>
          <a:xfrm>
            <a:off x="1312550" y="4079700"/>
            <a:ext cx="4098600" cy="10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Implementación:</a:t>
            </a:r>
            <a:endParaRPr sz="1000">
              <a:solidFill>
                <a:schemeClr val="dk2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- Crear la plantilla del componente.</a:t>
            </a:r>
            <a:endParaRPr sz="1000">
              <a:solidFill>
                <a:schemeClr val="dk2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- Crear el yaml del diálogo y de definición.</a:t>
            </a:r>
            <a:endParaRPr sz="1000">
              <a:solidFill>
                <a:schemeClr val="dk2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- Añadir traducciones de diálogos en el i18n.</a:t>
            </a:r>
            <a:endParaRPr sz="1000">
              <a:solidFill>
                <a:schemeClr val="dk2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- Crear un arquetipo Java, estudiar el protocolo y los eventos.</a:t>
            </a:r>
            <a:endParaRPr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1"/>
          <p:cNvSpPr txBox="1"/>
          <p:nvPr/>
        </p:nvSpPr>
        <p:spPr>
          <a:xfrm>
            <a:off x="1231075" y="1351725"/>
            <a:ext cx="3934200" cy="12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4285F4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E</a:t>
            </a:r>
            <a:r>
              <a:rPr lang="en">
                <a:solidFill>
                  <a:srgbClr val="4285F4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l producto</a:t>
            </a:r>
            <a:r>
              <a:rPr b="0" i="0" lang="en" sz="1400" u="none" cap="none" strike="noStrike">
                <a:solidFill>
                  <a:srgbClr val="4285F4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:</a:t>
            </a:r>
            <a:r>
              <a:rPr b="0" i="0" lang="en" sz="1400" u="none" cap="none" strike="noStrike">
                <a:solidFill>
                  <a:srgbClr val="4285F4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 </a:t>
            </a:r>
            <a:endParaRPr b="0" i="0" sz="1400" u="none" cap="none" strike="noStrike">
              <a:solidFill>
                <a:srgbClr val="4285F4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Aplicación web diseñada para simplificar la gestión de eventos locales y fomentar la participación de los usuarios.</a:t>
            </a:r>
            <a:endParaRPr b="1" i="0" sz="1200" u="none" cap="none" strike="noStrike">
              <a:solidFill>
                <a:srgbClr val="1967D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3" name="Google Shape;93;p21"/>
          <p:cNvSpPr txBox="1"/>
          <p:nvPr/>
        </p:nvSpPr>
        <p:spPr>
          <a:xfrm>
            <a:off x="517675" y="524350"/>
            <a:ext cx="61551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Descripción del proyecto</a:t>
            </a:r>
            <a:endParaRPr sz="24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4" name="Google Shape;94;p21"/>
          <p:cNvSpPr/>
          <p:nvPr/>
        </p:nvSpPr>
        <p:spPr>
          <a:xfrm>
            <a:off x="517675" y="1299400"/>
            <a:ext cx="513300" cy="5133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21"/>
          <p:cNvSpPr txBox="1"/>
          <p:nvPr/>
        </p:nvSpPr>
        <p:spPr>
          <a:xfrm>
            <a:off x="1231075" y="2639585"/>
            <a:ext cx="34461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4285F4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Duración del proyecto:</a:t>
            </a:r>
            <a:endParaRPr b="0" i="0" sz="1400" u="none" cap="none" strike="noStrike">
              <a:solidFill>
                <a:srgbClr val="1967D2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Marzo 2024 - Mayo 2024</a:t>
            </a:r>
            <a:endParaRPr b="1" i="0" sz="1200" u="none" cap="none" strike="noStrike">
              <a:solidFill>
                <a:srgbClr val="4285F4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6" name="Google Shape;96;p21"/>
          <p:cNvSpPr/>
          <p:nvPr/>
        </p:nvSpPr>
        <p:spPr>
          <a:xfrm>
            <a:off x="517675" y="2639585"/>
            <a:ext cx="513300" cy="5133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21"/>
          <p:cNvSpPr/>
          <p:nvPr/>
        </p:nvSpPr>
        <p:spPr>
          <a:xfrm>
            <a:off x="643388" y="2765836"/>
            <a:ext cx="261874" cy="260801"/>
          </a:xfrm>
          <a:custGeom>
            <a:rect b="b" l="l" r="r" t="t"/>
            <a:pathLst>
              <a:path extrusionOk="0" h="1045" w="1048">
                <a:moveTo>
                  <a:pt x="522" y="0"/>
                </a:moveTo>
                <a:cubicBezTo>
                  <a:pt x="234" y="0"/>
                  <a:pt x="0" y="234"/>
                  <a:pt x="0" y="522"/>
                </a:cubicBezTo>
                <a:cubicBezTo>
                  <a:pt x="0" y="810"/>
                  <a:pt x="234" y="1044"/>
                  <a:pt x="522" y="1044"/>
                </a:cubicBezTo>
                <a:cubicBezTo>
                  <a:pt x="810" y="1044"/>
                  <a:pt x="1044" y="810"/>
                  <a:pt x="1044" y="522"/>
                </a:cubicBezTo>
                <a:cubicBezTo>
                  <a:pt x="1047" y="234"/>
                  <a:pt x="812" y="0"/>
                  <a:pt x="522" y="0"/>
                </a:cubicBezTo>
                <a:close/>
                <a:moveTo>
                  <a:pt x="525" y="940"/>
                </a:moveTo>
                <a:cubicBezTo>
                  <a:pt x="293" y="940"/>
                  <a:pt x="107" y="754"/>
                  <a:pt x="107" y="522"/>
                </a:cubicBezTo>
                <a:cubicBezTo>
                  <a:pt x="107" y="291"/>
                  <a:pt x="293" y="104"/>
                  <a:pt x="525" y="104"/>
                </a:cubicBezTo>
                <a:cubicBezTo>
                  <a:pt x="756" y="104"/>
                  <a:pt x="942" y="290"/>
                  <a:pt x="942" y="522"/>
                </a:cubicBezTo>
                <a:cubicBezTo>
                  <a:pt x="942" y="753"/>
                  <a:pt x="753" y="940"/>
                  <a:pt x="525" y="940"/>
                </a:cubicBezTo>
                <a:close/>
                <a:moveTo>
                  <a:pt x="471" y="259"/>
                </a:moveTo>
                <a:lnTo>
                  <a:pt x="471" y="573"/>
                </a:lnTo>
                <a:lnTo>
                  <a:pt x="745" y="736"/>
                </a:lnTo>
                <a:lnTo>
                  <a:pt x="784" y="671"/>
                </a:lnTo>
                <a:lnTo>
                  <a:pt x="550" y="533"/>
                </a:lnTo>
                <a:lnTo>
                  <a:pt x="550" y="259"/>
                </a:lnTo>
                <a:lnTo>
                  <a:pt x="471" y="25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21"/>
          <p:cNvSpPr/>
          <p:nvPr/>
        </p:nvSpPr>
        <p:spPr>
          <a:xfrm>
            <a:off x="610514" y="1447462"/>
            <a:ext cx="327623" cy="217176"/>
          </a:xfrm>
          <a:custGeom>
            <a:rect b="b" l="l" r="r" t="t"/>
            <a:pathLst>
              <a:path extrusionOk="0" h="765" w="1149">
                <a:moveTo>
                  <a:pt x="191" y="96"/>
                </a:moveTo>
                <a:lnTo>
                  <a:pt x="1052" y="96"/>
                </a:lnTo>
                <a:lnTo>
                  <a:pt x="1052" y="0"/>
                </a:lnTo>
                <a:lnTo>
                  <a:pt x="191" y="0"/>
                </a:lnTo>
                <a:cubicBezTo>
                  <a:pt x="138" y="0"/>
                  <a:pt x="95" y="42"/>
                  <a:pt x="95" y="96"/>
                </a:cubicBezTo>
                <a:lnTo>
                  <a:pt x="95" y="621"/>
                </a:lnTo>
                <a:lnTo>
                  <a:pt x="0" y="621"/>
                </a:lnTo>
                <a:lnTo>
                  <a:pt x="0" y="764"/>
                </a:lnTo>
                <a:lnTo>
                  <a:pt x="668" y="764"/>
                </a:lnTo>
                <a:lnTo>
                  <a:pt x="668" y="621"/>
                </a:lnTo>
                <a:lnTo>
                  <a:pt x="191" y="621"/>
                </a:lnTo>
                <a:lnTo>
                  <a:pt x="191" y="96"/>
                </a:lnTo>
                <a:close/>
                <a:moveTo>
                  <a:pt x="1100" y="189"/>
                </a:moveTo>
                <a:lnTo>
                  <a:pt x="812" y="189"/>
                </a:lnTo>
                <a:cubicBezTo>
                  <a:pt x="787" y="189"/>
                  <a:pt x="764" y="211"/>
                  <a:pt x="764" y="237"/>
                </a:cubicBezTo>
                <a:lnTo>
                  <a:pt x="764" y="714"/>
                </a:lnTo>
                <a:cubicBezTo>
                  <a:pt x="764" y="739"/>
                  <a:pt x="787" y="762"/>
                  <a:pt x="812" y="762"/>
                </a:cubicBezTo>
                <a:lnTo>
                  <a:pt x="1100" y="762"/>
                </a:lnTo>
                <a:cubicBezTo>
                  <a:pt x="1126" y="762"/>
                  <a:pt x="1148" y="739"/>
                  <a:pt x="1148" y="714"/>
                </a:cubicBezTo>
                <a:lnTo>
                  <a:pt x="1148" y="237"/>
                </a:lnTo>
                <a:cubicBezTo>
                  <a:pt x="1145" y="211"/>
                  <a:pt x="1126" y="189"/>
                  <a:pt x="1100" y="189"/>
                </a:cubicBezTo>
                <a:close/>
                <a:moveTo>
                  <a:pt x="1052" y="621"/>
                </a:moveTo>
                <a:lnTo>
                  <a:pt x="860" y="621"/>
                </a:lnTo>
                <a:lnTo>
                  <a:pt x="860" y="285"/>
                </a:lnTo>
                <a:lnTo>
                  <a:pt x="1052" y="285"/>
                </a:lnTo>
                <a:lnTo>
                  <a:pt x="1052" y="62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21"/>
          <p:cNvSpPr/>
          <p:nvPr/>
        </p:nvSpPr>
        <p:spPr>
          <a:xfrm>
            <a:off x="5517175" y="638725"/>
            <a:ext cx="3380400" cy="41013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21"/>
          <p:cNvSpPr txBox="1"/>
          <p:nvPr/>
        </p:nvSpPr>
        <p:spPr>
          <a:xfrm>
            <a:off x="6301825" y="2412325"/>
            <a:ext cx="1811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Preview of selected polished designs.</a:t>
            </a:r>
            <a:endParaRPr b="0" i="0" sz="1200" u="none" cap="none" strike="noStrike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01" name="Google Shape;10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17175" y="232425"/>
            <a:ext cx="3380401" cy="4557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9"/>
          <p:cNvSpPr txBox="1"/>
          <p:nvPr/>
        </p:nvSpPr>
        <p:spPr>
          <a:xfrm>
            <a:off x="125850" y="429975"/>
            <a:ext cx="8753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18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Componentes del área main: </a:t>
            </a:r>
            <a:r>
              <a:rPr lang="en" sz="1800">
                <a:solidFill>
                  <a:srgbClr val="EA4335"/>
                </a:solidFill>
                <a:latin typeface="Open Sans"/>
                <a:ea typeface="Open Sans"/>
                <a:cs typeface="Open Sans"/>
                <a:sym typeface="Open Sans"/>
              </a:rPr>
              <a:t>communityChat </a:t>
            </a:r>
            <a:r>
              <a:rPr lang="en" sz="18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(chat en tiempo real).</a:t>
            </a:r>
            <a:endParaRPr sz="1800">
              <a:solidFill>
                <a:srgbClr val="EA4335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3" name="Google Shape;263;p39"/>
          <p:cNvSpPr/>
          <p:nvPr/>
        </p:nvSpPr>
        <p:spPr>
          <a:xfrm>
            <a:off x="4459626" y="1442004"/>
            <a:ext cx="243098" cy="290894"/>
          </a:xfrm>
          <a:custGeom>
            <a:rect b="b" l="l" r="r" t="t"/>
            <a:pathLst>
              <a:path extrusionOk="0" h="941" w="940">
                <a:moveTo>
                  <a:pt x="835" y="0"/>
                </a:moveTo>
                <a:lnTo>
                  <a:pt x="104" y="0"/>
                </a:lnTo>
                <a:cubicBezTo>
                  <a:pt x="47" y="0"/>
                  <a:pt x="0" y="48"/>
                  <a:pt x="0" y="105"/>
                </a:cubicBezTo>
                <a:lnTo>
                  <a:pt x="0" y="835"/>
                </a:lnTo>
                <a:cubicBezTo>
                  <a:pt x="0" y="892"/>
                  <a:pt x="47" y="940"/>
                  <a:pt x="104" y="940"/>
                </a:cubicBezTo>
                <a:lnTo>
                  <a:pt x="835" y="940"/>
                </a:lnTo>
                <a:cubicBezTo>
                  <a:pt x="891" y="940"/>
                  <a:pt x="939" y="892"/>
                  <a:pt x="939" y="835"/>
                </a:cubicBezTo>
                <a:lnTo>
                  <a:pt x="939" y="105"/>
                </a:lnTo>
                <a:cubicBezTo>
                  <a:pt x="939" y="48"/>
                  <a:pt x="891" y="0"/>
                  <a:pt x="835" y="0"/>
                </a:cubicBezTo>
                <a:close/>
                <a:moveTo>
                  <a:pt x="313" y="734"/>
                </a:moveTo>
                <a:lnTo>
                  <a:pt x="208" y="734"/>
                </a:lnTo>
                <a:lnTo>
                  <a:pt x="208" y="367"/>
                </a:lnTo>
                <a:lnTo>
                  <a:pt x="313" y="367"/>
                </a:lnTo>
                <a:lnTo>
                  <a:pt x="313" y="734"/>
                </a:lnTo>
                <a:close/>
                <a:moveTo>
                  <a:pt x="522" y="734"/>
                </a:moveTo>
                <a:lnTo>
                  <a:pt x="417" y="734"/>
                </a:lnTo>
                <a:lnTo>
                  <a:pt x="417" y="212"/>
                </a:lnTo>
                <a:lnTo>
                  <a:pt x="522" y="212"/>
                </a:lnTo>
                <a:lnTo>
                  <a:pt x="522" y="734"/>
                </a:lnTo>
                <a:close/>
                <a:moveTo>
                  <a:pt x="730" y="734"/>
                </a:moveTo>
                <a:lnTo>
                  <a:pt x="626" y="734"/>
                </a:lnTo>
                <a:lnTo>
                  <a:pt x="626" y="525"/>
                </a:lnTo>
                <a:lnTo>
                  <a:pt x="730" y="525"/>
                </a:lnTo>
                <a:lnTo>
                  <a:pt x="730" y="73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" name="Google Shape;264;p39"/>
          <p:cNvSpPr txBox="1"/>
          <p:nvPr/>
        </p:nvSpPr>
        <p:spPr>
          <a:xfrm>
            <a:off x="1525950" y="1442000"/>
            <a:ext cx="6092100" cy="14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Implementación:</a:t>
            </a:r>
            <a:endParaRPr sz="10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2"/>
                </a:solidFill>
              </a:rPr>
              <a:t>- Se crearon los scripts necesarios para capturar los eventos del chat.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2"/>
                </a:solidFill>
              </a:rPr>
              <a:t>- Se creó un módulo Java para dar servicio websocket al fron-end.</a:t>
            </a:r>
            <a:endParaRPr sz="1200">
              <a:solidFill>
                <a:schemeClr val="dk2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- Se añadió en el controlador funciones para almacenar los mensajes del chat.</a:t>
            </a:r>
            <a:endParaRPr sz="1200">
              <a:solidFill>
                <a:schemeClr val="dk2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- Se modularizo el código para que fuera más escalable.</a:t>
            </a:r>
            <a:endParaRPr sz="1200">
              <a:solidFill>
                <a:schemeClr val="dk2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- Se implementó el patrón singleton para tener una única instancia del modelo.</a:t>
            </a:r>
            <a:endParaRPr sz="12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40"/>
          <p:cNvSpPr txBox="1"/>
          <p:nvPr/>
        </p:nvSpPr>
        <p:spPr>
          <a:xfrm>
            <a:off x="125850" y="429975"/>
            <a:ext cx="8753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18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Componentes del área main: </a:t>
            </a:r>
            <a:r>
              <a:rPr lang="en" sz="1800">
                <a:solidFill>
                  <a:srgbClr val="EA4335"/>
                </a:solidFill>
                <a:latin typeface="Open Sans"/>
                <a:ea typeface="Open Sans"/>
                <a:cs typeface="Open Sans"/>
                <a:sym typeface="Open Sans"/>
              </a:rPr>
              <a:t>communityForum </a:t>
            </a:r>
            <a:r>
              <a:rPr lang="en" sz="18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(mostrar las publicaciones).</a:t>
            </a:r>
            <a:endParaRPr sz="1800">
              <a:solidFill>
                <a:srgbClr val="EA4335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0" name="Google Shape;270;p40"/>
          <p:cNvSpPr/>
          <p:nvPr/>
        </p:nvSpPr>
        <p:spPr>
          <a:xfrm>
            <a:off x="4459626" y="1442004"/>
            <a:ext cx="243098" cy="290894"/>
          </a:xfrm>
          <a:custGeom>
            <a:rect b="b" l="l" r="r" t="t"/>
            <a:pathLst>
              <a:path extrusionOk="0" h="941" w="940">
                <a:moveTo>
                  <a:pt x="835" y="0"/>
                </a:moveTo>
                <a:lnTo>
                  <a:pt x="104" y="0"/>
                </a:lnTo>
                <a:cubicBezTo>
                  <a:pt x="47" y="0"/>
                  <a:pt x="0" y="48"/>
                  <a:pt x="0" y="105"/>
                </a:cubicBezTo>
                <a:lnTo>
                  <a:pt x="0" y="835"/>
                </a:lnTo>
                <a:cubicBezTo>
                  <a:pt x="0" y="892"/>
                  <a:pt x="47" y="940"/>
                  <a:pt x="104" y="940"/>
                </a:cubicBezTo>
                <a:lnTo>
                  <a:pt x="835" y="940"/>
                </a:lnTo>
                <a:cubicBezTo>
                  <a:pt x="891" y="940"/>
                  <a:pt x="939" y="892"/>
                  <a:pt x="939" y="835"/>
                </a:cubicBezTo>
                <a:lnTo>
                  <a:pt x="939" y="105"/>
                </a:lnTo>
                <a:cubicBezTo>
                  <a:pt x="939" y="48"/>
                  <a:pt x="891" y="0"/>
                  <a:pt x="835" y="0"/>
                </a:cubicBezTo>
                <a:close/>
                <a:moveTo>
                  <a:pt x="313" y="734"/>
                </a:moveTo>
                <a:lnTo>
                  <a:pt x="208" y="734"/>
                </a:lnTo>
                <a:lnTo>
                  <a:pt x="208" y="367"/>
                </a:lnTo>
                <a:lnTo>
                  <a:pt x="313" y="367"/>
                </a:lnTo>
                <a:lnTo>
                  <a:pt x="313" y="734"/>
                </a:lnTo>
                <a:close/>
                <a:moveTo>
                  <a:pt x="522" y="734"/>
                </a:moveTo>
                <a:lnTo>
                  <a:pt x="417" y="734"/>
                </a:lnTo>
                <a:lnTo>
                  <a:pt x="417" y="212"/>
                </a:lnTo>
                <a:lnTo>
                  <a:pt x="522" y="212"/>
                </a:lnTo>
                <a:lnTo>
                  <a:pt x="522" y="734"/>
                </a:lnTo>
                <a:close/>
                <a:moveTo>
                  <a:pt x="730" y="734"/>
                </a:moveTo>
                <a:lnTo>
                  <a:pt x="626" y="734"/>
                </a:lnTo>
                <a:lnTo>
                  <a:pt x="626" y="525"/>
                </a:lnTo>
                <a:lnTo>
                  <a:pt x="730" y="525"/>
                </a:lnTo>
                <a:lnTo>
                  <a:pt x="730" y="73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1" name="Google Shape;27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175" y="1149325"/>
            <a:ext cx="4154828" cy="35345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40"/>
          <p:cNvPicPr preferRelativeResize="0"/>
          <p:nvPr/>
        </p:nvPicPr>
        <p:blipFill rotWithShape="1">
          <a:blip r:embed="rId4">
            <a:alphaModFix/>
          </a:blip>
          <a:srcRect b="0" l="4072" r="4828" t="0"/>
          <a:stretch/>
        </p:blipFill>
        <p:spPr>
          <a:xfrm>
            <a:off x="4746700" y="1809100"/>
            <a:ext cx="4032375" cy="2215025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40"/>
          <p:cNvSpPr/>
          <p:nvPr/>
        </p:nvSpPr>
        <p:spPr>
          <a:xfrm>
            <a:off x="5990625" y="1638770"/>
            <a:ext cx="1777300" cy="862375"/>
          </a:xfrm>
          <a:custGeom>
            <a:rect b="b" l="l" r="r" t="t"/>
            <a:pathLst>
              <a:path extrusionOk="0" h="34495" w="71092">
                <a:moveTo>
                  <a:pt x="0" y="33827"/>
                </a:moveTo>
                <a:cubicBezTo>
                  <a:pt x="8335" y="26748"/>
                  <a:pt x="19698" y="22222"/>
                  <a:pt x="25121" y="12726"/>
                </a:cubicBezTo>
                <a:cubicBezTo>
                  <a:pt x="26753" y="9869"/>
                  <a:pt x="25135" y="5321"/>
                  <a:pt x="27633" y="3180"/>
                </a:cubicBezTo>
                <a:cubicBezTo>
                  <a:pt x="29287" y="1762"/>
                  <a:pt x="27884" y="7532"/>
                  <a:pt x="27884" y="9711"/>
                </a:cubicBezTo>
                <a:cubicBezTo>
                  <a:pt x="27884" y="16473"/>
                  <a:pt x="26211" y="23134"/>
                  <a:pt x="25121" y="29808"/>
                </a:cubicBezTo>
                <a:cubicBezTo>
                  <a:pt x="24932" y="30965"/>
                  <a:pt x="25056" y="34496"/>
                  <a:pt x="25121" y="33325"/>
                </a:cubicBezTo>
                <a:cubicBezTo>
                  <a:pt x="25551" y="25578"/>
                  <a:pt x="27884" y="17973"/>
                  <a:pt x="27884" y="10214"/>
                </a:cubicBezTo>
                <a:cubicBezTo>
                  <a:pt x="27884" y="7028"/>
                  <a:pt x="25296" y="1444"/>
                  <a:pt x="28387" y="668"/>
                </a:cubicBezTo>
                <a:cubicBezTo>
                  <a:pt x="30239" y="203"/>
                  <a:pt x="30781" y="3646"/>
                  <a:pt x="31904" y="5190"/>
                </a:cubicBezTo>
                <a:cubicBezTo>
                  <a:pt x="35786" y="10527"/>
                  <a:pt x="40039" y="15623"/>
                  <a:pt x="43459" y="21267"/>
                </a:cubicBezTo>
                <a:cubicBezTo>
                  <a:pt x="45771" y="25081"/>
                  <a:pt x="45888" y="25008"/>
                  <a:pt x="48232" y="28803"/>
                </a:cubicBezTo>
                <a:cubicBezTo>
                  <a:pt x="48567" y="29346"/>
                  <a:pt x="49369" y="31072"/>
                  <a:pt x="48986" y="30562"/>
                </a:cubicBezTo>
                <a:cubicBezTo>
                  <a:pt x="44252" y="24252"/>
                  <a:pt x="38801" y="18439"/>
                  <a:pt x="34667" y="11721"/>
                </a:cubicBezTo>
                <a:cubicBezTo>
                  <a:pt x="32127" y="7593"/>
                  <a:pt x="32170" y="7567"/>
                  <a:pt x="29643" y="3431"/>
                </a:cubicBezTo>
                <a:cubicBezTo>
                  <a:pt x="29035" y="2436"/>
                  <a:pt x="27426" y="-496"/>
                  <a:pt x="28387" y="165"/>
                </a:cubicBezTo>
                <a:cubicBezTo>
                  <a:pt x="42549" y="9902"/>
                  <a:pt x="56616" y="19790"/>
                  <a:pt x="71092" y="29054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74" name="Google Shape;274;p40"/>
          <p:cNvSpPr txBox="1"/>
          <p:nvPr/>
        </p:nvSpPr>
        <p:spPr>
          <a:xfrm>
            <a:off x="5676625" y="1259825"/>
            <a:ext cx="3033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EA4335"/>
                </a:solidFill>
                <a:latin typeface="Open Sans"/>
                <a:ea typeface="Open Sans"/>
                <a:cs typeface="Open Sans"/>
                <a:sym typeface="Open Sans"/>
              </a:rPr>
              <a:t>Pendiente de componetizar</a:t>
            </a:r>
            <a:endParaRPr sz="1800">
              <a:solidFill>
                <a:srgbClr val="EA4335"/>
              </a:solidFill>
            </a:endParaRPr>
          </a:p>
        </p:txBody>
      </p:sp>
      <p:sp>
        <p:nvSpPr>
          <p:cNvPr id="275" name="Google Shape;275;p40"/>
          <p:cNvSpPr txBox="1"/>
          <p:nvPr/>
        </p:nvSpPr>
        <p:spPr>
          <a:xfrm>
            <a:off x="4863875" y="3943125"/>
            <a:ext cx="3415200" cy="11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Implementación:</a:t>
            </a:r>
            <a:endParaRPr sz="1000">
              <a:solidFill>
                <a:schemeClr val="dk2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- Crear la plantilla del componente.</a:t>
            </a:r>
            <a:endParaRPr sz="1000">
              <a:solidFill>
                <a:schemeClr val="dk2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- Crear el yaml del diálogo y definición.</a:t>
            </a:r>
            <a:endParaRPr sz="1000">
              <a:solidFill>
                <a:schemeClr val="dk2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- Añadir traducciones de diálogos en el i18n.</a:t>
            </a:r>
            <a:endParaRPr sz="1000">
              <a:solidFill>
                <a:schemeClr val="dk2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- Crear las peticiones fetch asíncronas con JS y añadir al módulo Java, las clases e interfaces necesarias.</a:t>
            </a:r>
            <a:endParaRPr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1"/>
          <p:cNvSpPr txBox="1"/>
          <p:nvPr/>
        </p:nvSpPr>
        <p:spPr>
          <a:xfrm>
            <a:off x="125850" y="429975"/>
            <a:ext cx="8753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18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Componentes del área main: </a:t>
            </a:r>
            <a:r>
              <a:rPr lang="en" sz="1800">
                <a:solidFill>
                  <a:srgbClr val="EA4335"/>
                </a:solidFill>
                <a:latin typeface="Open Sans"/>
                <a:ea typeface="Open Sans"/>
                <a:cs typeface="Open Sans"/>
                <a:sym typeface="Open Sans"/>
              </a:rPr>
              <a:t>communityForum </a:t>
            </a:r>
            <a:r>
              <a:rPr lang="en" sz="18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(mostrar las publicaciones).</a:t>
            </a:r>
            <a:endParaRPr sz="1800">
              <a:solidFill>
                <a:srgbClr val="EA4335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1" name="Google Shape;281;p41"/>
          <p:cNvSpPr/>
          <p:nvPr/>
        </p:nvSpPr>
        <p:spPr>
          <a:xfrm>
            <a:off x="4459626" y="1442004"/>
            <a:ext cx="243098" cy="290894"/>
          </a:xfrm>
          <a:custGeom>
            <a:rect b="b" l="l" r="r" t="t"/>
            <a:pathLst>
              <a:path extrusionOk="0" h="941" w="940">
                <a:moveTo>
                  <a:pt x="835" y="0"/>
                </a:moveTo>
                <a:lnTo>
                  <a:pt x="104" y="0"/>
                </a:lnTo>
                <a:cubicBezTo>
                  <a:pt x="47" y="0"/>
                  <a:pt x="0" y="48"/>
                  <a:pt x="0" y="105"/>
                </a:cubicBezTo>
                <a:lnTo>
                  <a:pt x="0" y="835"/>
                </a:lnTo>
                <a:cubicBezTo>
                  <a:pt x="0" y="892"/>
                  <a:pt x="47" y="940"/>
                  <a:pt x="104" y="940"/>
                </a:cubicBezTo>
                <a:lnTo>
                  <a:pt x="835" y="940"/>
                </a:lnTo>
                <a:cubicBezTo>
                  <a:pt x="891" y="940"/>
                  <a:pt x="939" y="892"/>
                  <a:pt x="939" y="835"/>
                </a:cubicBezTo>
                <a:lnTo>
                  <a:pt x="939" y="105"/>
                </a:lnTo>
                <a:cubicBezTo>
                  <a:pt x="939" y="48"/>
                  <a:pt x="891" y="0"/>
                  <a:pt x="835" y="0"/>
                </a:cubicBezTo>
                <a:close/>
                <a:moveTo>
                  <a:pt x="313" y="734"/>
                </a:moveTo>
                <a:lnTo>
                  <a:pt x="208" y="734"/>
                </a:lnTo>
                <a:lnTo>
                  <a:pt x="208" y="367"/>
                </a:lnTo>
                <a:lnTo>
                  <a:pt x="313" y="367"/>
                </a:lnTo>
                <a:lnTo>
                  <a:pt x="313" y="734"/>
                </a:lnTo>
                <a:close/>
                <a:moveTo>
                  <a:pt x="522" y="734"/>
                </a:moveTo>
                <a:lnTo>
                  <a:pt x="417" y="734"/>
                </a:lnTo>
                <a:lnTo>
                  <a:pt x="417" y="212"/>
                </a:lnTo>
                <a:lnTo>
                  <a:pt x="522" y="212"/>
                </a:lnTo>
                <a:lnTo>
                  <a:pt x="522" y="734"/>
                </a:lnTo>
                <a:close/>
                <a:moveTo>
                  <a:pt x="730" y="734"/>
                </a:moveTo>
                <a:lnTo>
                  <a:pt x="626" y="734"/>
                </a:lnTo>
                <a:lnTo>
                  <a:pt x="626" y="525"/>
                </a:lnTo>
                <a:lnTo>
                  <a:pt x="730" y="525"/>
                </a:lnTo>
                <a:lnTo>
                  <a:pt x="730" y="73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41"/>
          <p:cNvSpPr txBox="1"/>
          <p:nvPr/>
        </p:nvSpPr>
        <p:spPr>
          <a:xfrm>
            <a:off x="630800" y="956100"/>
            <a:ext cx="7997400" cy="384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Implementación: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 - Se decidió usar una API Rest para evitar la recarga constante de la página cada vez que los usuarios realizaran modificaciones en las publicaciones.</a:t>
            </a:r>
            <a:endParaRPr sz="1000">
              <a:solidFill>
                <a:schemeClr val="dk2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- Para la creación de publicaciones y comentarios se decidió implementar formularios como paso previo para aumentar la seguridad, dado que estos traen validaciones propias, validaciones del tipo de dato que se escribe en el campo y validación de las expresiones regulares o estándares de cadenas permitidas.</a:t>
            </a:r>
            <a:endParaRPr sz="1000">
              <a:solidFill>
                <a:schemeClr val="dk2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- Se capturaba el evento onSubmit y se validaba el contenido si todo estaba correcto, se realiza una petición al entpoint correspondiente para que se ejecutara la acción correspondiente del CRUD.</a:t>
            </a:r>
            <a:endParaRPr sz="1000">
              <a:solidFill>
                <a:schemeClr val="dk2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- En el módulo Java se validaba también las cadenas, se pasaban los datos al modelo, se llamaba a la lógica para que realizara la acción correspondiente.</a:t>
            </a:r>
            <a:endParaRPr sz="1000">
              <a:solidFill>
                <a:schemeClr val="dk2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- Se decidió modularizar la api rest tanto en el front-end como el back-end dado que el compañero Yeray me explico la arquitectura que usaban en el SEPE.</a:t>
            </a:r>
            <a:endParaRPr sz="1000">
              <a:solidFill>
                <a:schemeClr val="dk2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- Se crearon las interfaces service, los rest entpoint, los beans o modelos y las clases implement que implementaban la lógica.</a:t>
            </a:r>
            <a:endParaRPr sz="1000">
              <a:solidFill>
                <a:schemeClr val="dk2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- El JavaScript se modularizo por eventos y logica de negocio.</a:t>
            </a:r>
            <a:endParaRPr sz="1000">
              <a:solidFill>
                <a:schemeClr val="dk2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- Se mapeo el servicio de la clase rest en el yaml de la carpeta restEndpoints.</a:t>
            </a:r>
            <a:endParaRPr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2"/>
          <p:cNvSpPr txBox="1"/>
          <p:nvPr/>
        </p:nvSpPr>
        <p:spPr>
          <a:xfrm>
            <a:off x="666775" y="1558200"/>
            <a:ext cx="7997400" cy="35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Implementación:</a:t>
            </a:r>
            <a:endParaRPr sz="15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- Se quería implementar un servicio de me gusta guardando la cantidad de me gustas positivos en el JCR.</a:t>
            </a:r>
            <a:endParaRPr sz="1000">
              <a:solidFill>
                <a:schemeClr val="dk2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- Se quería obtener tokens para compartir en redes sociales los posts.</a:t>
            </a:r>
            <a:endParaRPr sz="1000">
              <a:solidFill>
                <a:schemeClr val="dk2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- Se quería enviar enlaces de los posts a los usuarios.</a:t>
            </a:r>
            <a:endParaRPr sz="1000">
              <a:solidFill>
                <a:schemeClr val="dk2"/>
              </a:solidFill>
            </a:endParaRPr>
          </a:p>
        </p:txBody>
      </p:sp>
      <p:sp>
        <p:nvSpPr>
          <p:cNvPr id="288" name="Google Shape;288;p42"/>
          <p:cNvSpPr txBox="1"/>
          <p:nvPr/>
        </p:nvSpPr>
        <p:spPr>
          <a:xfrm>
            <a:off x="125850" y="429975"/>
            <a:ext cx="8753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18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Componentes del área main: </a:t>
            </a:r>
            <a:r>
              <a:rPr lang="en" sz="1800">
                <a:solidFill>
                  <a:srgbClr val="EA4335"/>
                </a:solidFill>
                <a:latin typeface="Open Sans"/>
                <a:ea typeface="Open Sans"/>
                <a:cs typeface="Open Sans"/>
                <a:sym typeface="Open Sans"/>
              </a:rPr>
              <a:t>communityForum </a:t>
            </a:r>
            <a:r>
              <a:rPr lang="en" sz="18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(mostrar las publicaciones).</a:t>
            </a:r>
            <a:endParaRPr sz="1800">
              <a:solidFill>
                <a:srgbClr val="EA4335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3"/>
          <p:cNvSpPr txBox="1"/>
          <p:nvPr/>
        </p:nvSpPr>
        <p:spPr>
          <a:xfrm>
            <a:off x="125850" y="429975"/>
            <a:ext cx="8753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18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Componentes del área main: </a:t>
            </a:r>
            <a:r>
              <a:rPr lang="en" sz="1800">
                <a:solidFill>
                  <a:srgbClr val="EA4335"/>
                </a:solidFill>
                <a:latin typeface="Open Sans"/>
                <a:ea typeface="Open Sans"/>
                <a:cs typeface="Open Sans"/>
                <a:sym typeface="Open Sans"/>
              </a:rPr>
              <a:t>communityForum </a:t>
            </a:r>
            <a:r>
              <a:rPr lang="en" sz="18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(mostrar las publicaciones).</a:t>
            </a:r>
            <a:endParaRPr sz="1800">
              <a:solidFill>
                <a:srgbClr val="EA4335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4" name="Google Shape;294;p43"/>
          <p:cNvSpPr/>
          <p:nvPr/>
        </p:nvSpPr>
        <p:spPr>
          <a:xfrm>
            <a:off x="4459626" y="1442004"/>
            <a:ext cx="243098" cy="290894"/>
          </a:xfrm>
          <a:custGeom>
            <a:rect b="b" l="l" r="r" t="t"/>
            <a:pathLst>
              <a:path extrusionOk="0" h="941" w="940">
                <a:moveTo>
                  <a:pt x="835" y="0"/>
                </a:moveTo>
                <a:lnTo>
                  <a:pt x="104" y="0"/>
                </a:lnTo>
                <a:cubicBezTo>
                  <a:pt x="47" y="0"/>
                  <a:pt x="0" y="48"/>
                  <a:pt x="0" y="105"/>
                </a:cubicBezTo>
                <a:lnTo>
                  <a:pt x="0" y="835"/>
                </a:lnTo>
                <a:cubicBezTo>
                  <a:pt x="0" y="892"/>
                  <a:pt x="47" y="940"/>
                  <a:pt x="104" y="940"/>
                </a:cubicBezTo>
                <a:lnTo>
                  <a:pt x="835" y="940"/>
                </a:lnTo>
                <a:cubicBezTo>
                  <a:pt x="891" y="940"/>
                  <a:pt x="939" y="892"/>
                  <a:pt x="939" y="835"/>
                </a:cubicBezTo>
                <a:lnTo>
                  <a:pt x="939" y="105"/>
                </a:lnTo>
                <a:cubicBezTo>
                  <a:pt x="939" y="48"/>
                  <a:pt x="891" y="0"/>
                  <a:pt x="835" y="0"/>
                </a:cubicBezTo>
                <a:close/>
                <a:moveTo>
                  <a:pt x="313" y="734"/>
                </a:moveTo>
                <a:lnTo>
                  <a:pt x="208" y="734"/>
                </a:lnTo>
                <a:lnTo>
                  <a:pt x="208" y="367"/>
                </a:lnTo>
                <a:lnTo>
                  <a:pt x="313" y="367"/>
                </a:lnTo>
                <a:lnTo>
                  <a:pt x="313" y="734"/>
                </a:lnTo>
                <a:close/>
                <a:moveTo>
                  <a:pt x="522" y="734"/>
                </a:moveTo>
                <a:lnTo>
                  <a:pt x="417" y="734"/>
                </a:lnTo>
                <a:lnTo>
                  <a:pt x="417" y="212"/>
                </a:lnTo>
                <a:lnTo>
                  <a:pt x="522" y="212"/>
                </a:lnTo>
                <a:lnTo>
                  <a:pt x="522" y="734"/>
                </a:lnTo>
                <a:close/>
                <a:moveTo>
                  <a:pt x="730" y="734"/>
                </a:moveTo>
                <a:lnTo>
                  <a:pt x="626" y="734"/>
                </a:lnTo>
                <a:lnTo>
                  <a:pt x="626" y="525"/>
                </a:lnTo>
                <a:lnTo>
                  <a:pt x="730" y="525"/>
                </a:lnTo>
                <a:lnTo>
                  <a:pt x="730" y="73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5" name="Google Shape;295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2575" y="1017100"/>
            <a:ext cx="2795810" cy="3947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00785" y="1437710"/>
            <a:ext cx="5178463" cy="31058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4"/>
          <p:cNvSpPr txBox="1"/>
          <p:nvPr/>
        </p:nvSpPr>
        <p:spPr>
          <a:xfrm>
            <a:off x="125850" y="429975"/>
            <a:ext cx="8753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18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Componentes del área main: </a:t>
            </a:r>
            <a:r>
              <a:rPr lang="en" sz="1800">
                <a:solidFill>
                  <a:srgbClr val="EA4335"/>
                </a:solidFill>
                <a:latin typeface="Open Sans"/>
                <a:ea typeface="Open Sans"/>
                <a:cs typeface="Open Sans"/>
                <a:sym typeface="Open Sans"/>
              </a:rPr>
              <a:t>Formularios</a:t>
            </a:r>
            <a:endParaRPr sz="1800">
              <a:solidFill>
                <a:srgbClr val="EA4335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02" name="Google Shape;302;p44"/>
          <p:cNvSpPr/>
          <p:nvPr/>
        </p:nvSpPr>
        <p:spPr>
          <a:xfrm>
            <a:off x="4459626" y="1442004"/>
            <a:ext cx="243098" cy="290894"/>
          </a:xfrm>
          <a:custGeom>
            <a:rect b="b" l="l" r="r" t="t"/>
            <a:pathLst>
              <a:path extrusionOk="0" h="941" w="940">
                <a:moveTo>
                  <a:pt x="835" y="0"/>
                </a:moveTo>
                <a:lnTo>
                  <a:pt x="104" y="0"/>
                </a:lnTo>
                <a:cubicBezTo>
                  <a:pt x="47" y="0"/>
                  <a:pt x="0" y="48"/>
                  <a:pt x="0" y="105"/>
                </a:cubicBezTo>
                <a:lnTo>
                  <a:pt x="0" y="835"/>
                </a:lnTo>
                <a:cubicBezTo>
                  <a:pt x="0" y="892"/>
                  <a:pt x="47" y="940"/>
                  <a:pt x="104" y="940"/>
                </a:cubicBezTo>
                <a:lnTo>
                  <a:pt x="835" y="940"/>
                </a:lnTo>
                <a:cubicBezTo>
                  <a:pt x="891" y="940"/>
                  <a:pt x="939" y="892"/>
                  <a:pt x="939" y="835"/>
                </a:cubicBezTo>
                <a:lnTo>
                  <a:pt x="939" y="105"/>
                </a:lnTo>
                <a:cubicBezTo>
                  <a:pt x="939" y="48"/>
                  <a:pt x="891" y="0"/>
                  <a:pt x="835" y="0"/>
                </a:cubicBezTo>
                <a:close/>
                <a:moveTo>
                  <a:pt x="313" y="734"/>
                </a:moveTo>
                <a:lnTo>
                  <a:pt x="208" y="734"/>
                </a:lnTo>
                <a:lnTo>
                  <a:pt x="208" y="367"/>
                </a:lnTo>
                <a:lnTo>
                  <a:pt x="313" y="367"/>
                </a:lnTo>
                <a:lnTo>
                  <a:pt x="313" y="734"/>
                </a:lnTo>
                <a:close/>
                <a:moveTo>
                  <a:pt x="522" y="734"/>
                </a:moveTo>
                <a:lnTo>
                  <a:pt x="417" y="734"/>
                </a:lnTo>
                <a:lnTo>
                  <a:pt x="417" y="212"/>
                </a:lnTo>
                <a:lnTo>
                  <a:pt x="522" y="212"/>
                </a:lnTo>
                <a:lnTo>
                  <a:pt x="522" y="734"/>
                </a:lnTo>
                <a:close/>
                <a:moveTo>
                  <a:pt x="730" y="734"/>
                </a:moveTo>
                <a:lnTo>
                  <a:pt x="626" y="734"/>
                </a:lnTo>
                <a:lnTo>
                  <a:pt x="626" y="525"/>
                </a:lnTo>
                <a:lnTo>
                  <a:pt x="730" y="525"/>
                </a:lnTo>
                <a:lnTo>
                  <a:pt x="730" y="73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3" name="Google Shape;303;p44"/>
          <p:cNvSpPr txBox="1"/>
          <p:nvPr/>
        </p:nvSpPr>
        <p:spPr>
          <a:xfrm>
            <a:off x="1556350" y="1533250"/>
            <a:ext cx="6128400" cy="13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Implementación en todos los formularios:</a:t>
            </a:r>
            <a:endParaRPr sz="1000">
              <a:solidFill>
                <a:schemeClr val="dk2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- Crear la plantilla del componente.</a:t>
            </a:r>
            <a:endParaRPr sz="1000">
              <a:solidFill>
                <a:schemeClr val="dk2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- Crear el yaml del diálogo y definición.</a:t>
            </a:r>
            <a:endParaRPr sz="1000">
              <a:solidFill>
                <a:schemeClr val="dk2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- Añadir traducciones de diálogos en el i18n.</a:t>
            </a:r>
            <a:endParaRPr sz="1000">
              <a:solidFill>
                <a:schemeClr val="dk2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- Crear los formularios HTML.</a:t>
            </a:r>
            <a:endParaRPr sz="1000">
              <a:solidFill>
                <a:schemeClr val="dk2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- Añadir los botones para ejecutar eventos con ajax y redirecciones a hacía otros formularios.</a:t>
            </a:r>
            <a:endParaRPr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5"/>
          <p:cNvSpPr txBox="1"/>
          <p:nvPr/>
        </p:nvSpPr>
        <p:spPr>
          <a:xfrm>
            <a:off x="125850" y="429975"/>
            <a:ext cx="8753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18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Componentes del área main: </a:t>
            </a:r>
            <a:r>
              <a:rPr lang="en" sz="1800">
                <a:solidFill>
                  <a:srgbClr val="EA4335"/>
                </a:solidFill>
                <a:latin typeface="Open Sans"/>
                <a:ea typeface="Open Sans"/>
                <a:cs typeface="Open Sans"/>
                <a:sym typeface="Open Sans"/>
              </a:rPr>
              <a:t>modifyForm </a:t>
            </a:r>
            <a:r>
              <a:rPr lang="en" sz="18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(actualizar una publicación).</a:t>
            </a:r>
            <a:endParaRPr sz="1800">
              <a:solidFill>
                <a:srgbClr val="EA4335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09" name="Google Shape;309;p45"/>
          <p:cNvSpPr/>
          <p:nvPr/>
        </p:nvSpPr>
        <p:spPr>
          <a:xfrm>
            <a:off x="4459626" y="1442004"/>
            <a:ext cx="243098" cy="290894"/>
          </a:xfrm>
          <a:custGeom>
            <a:rect b="b" l="l" r="r" t="t"/>
            <a:pathLst>
              <a:path extrusionOk="0" h="941" w="940">
                <a:moveTo>
                  <a:pt x="835" y="0"/>
                </a:moveTo>
                <a:lnTo>
                  <a:pt x="104" y="0"/>
                </a:lnTo>
                <a:cubicBezTo>
                  <a:pt x="47" y="0"/>
                  <a:pt x="0" y="48"/>
                  <a:pt x="0" y="105"/>
                </a:cubicBezTo>
                <a:lnTo>
                  <a:pt x="0" y="835"/>
                </a:lnTo>
                <a:cubicBezTo>
                  <a:pt x="0" y="892"/>
                  <a:pt x="47" y="940"/>
                  <a:pt x="104" y="940"/>
                </a:cubicBezTo>
                <a:lnTo>
                  <a:pt x="835" y="940"/>
                </a:lnTo>
                <a:cubicBezTo>
                  <a:pt x="891" y="940"/>
                  <a:pt x="939" y="892"/>
                  <a:pt x="939" y="835"/>
                </a:cubicBezTo>
                <a:lnTo>
                  <a:pt x="939" y="105"/>
                </a:lnTo>
                <a:cubicBezTo>
                  <a:pt x="939" y="48"/>
                  <a:pt x="891" y="0"/>
                  <a:pt x="835" y="0"/>
                </a:cubicBezTo>
                <a:close/>
                <a:moveTo>
                  <a:pt x="313" y="734"/>
                </a:moveTo>
                <a:lnTo>
                  <a:pt x="208" y="734"/>
                </a:lnTo>
                <a:lnTo>
                  <a:pt x="208" y="367"/>
                </a:lnTo>
                <a:lnTo>
                  <a:pt x="313" y="367"/>
                </a:lnTo>
                <a:lnTo>
                  <a:pt x="313" y="734"/>
                </a:lnTo>
                <a:close/>
                <a:moveTo>
                  <a:pt x="522" y="734"/>
                </a:moveTo>
                <a:lnTo>
                  <a:pt x="417" y="734"/>
                </a:lnTo>
                <a:lnTo>
                  <a:pt x="417" y="212"/>
                </a:lnTo>
                <a:lnTo>
                  <a:pt x="522" y="212"/>
                </a:lnTo>
                <a:lnTo>
                  <a:pt x="522" y="734"/>
                </a:lnTo>
                <a:close/>
                <a:moveTo>
                  <a:pt x="730" y="734"/>
                </a:moveTo>
                <a:lnTo>
                  <a:pt x="626" y="734"/>
                </a:lnTo>
                <a:lnTo>
                  <a:pt x="626" y="525"/>
                </a:lnTo>
                <a:lnTo>
                  <a:pt x="730" y="525"/>
                </a:lnTo>
                <a:lnTo>
                  <a:pt x="730" y="73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0" name="Google Shape;310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825" y="2176800"/>
            <a:ext cx="5443999" cy="272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66224" y="1295300"/>
            <a:ext cx="3225377" cy="3397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30200" y="942600"/>
            <a:ext cx="1714550" cy="1329325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45"/>
          <p:cNvSpPr/>
          <p:nvPr/>
        </p:nvSpPr>
        <p:spPr>
          <a:xfrm>
            <a:off x="2816103" y="816121"/>
            <a:ext cx="2078025" cy="1582250"/>
          </a:xfrm>
          <a:custGeom>
            <a:rect b="b" l="l" r="r" t="t"/>
            <a:pathLst>
              <a:path extrusionOk="0" h="63290" w="83121">
                <a:moveTo>
                  <a:pt x="4391" y="13980"/>
                </a:moveTo>
                <a:cubicBezTo>
                  <a:pt x="1947" y="11533"/>
                  <a:pt x="2769" y="5599"/>
                  <a:pt x="5647" y="3680"/>
                </a:cubicBezTo>
                <a:cubicBezTo>
                  <a:pt x="11471" y="-204"/>
                  <a:pt x="19497" y="1168"/>
                  <a:pt x="26498" y="1168"/>
                </a:cubicBezTo>
                <a:cubicBezTo>
                  <a:pt x="37468" y="1168"/>
                  <a:pt x="48436" y="917"/>
                  <a:pt x="59406" y="917"/>
                </a:cubicBezTo>
                <a:cubicBezTo>
                  <a:pt x="64682" y="917"/>
                  <a:pt x="70512" y="-1190"/>
                  <a:pt x="75232" y="1168"/>
                </a:cubicBezTo>
                <a:cubicBezTo>
                  <a:pt x="82199" y="4649"/>
                  <a:pt x="81768" y="15741"/>
                  <a:pt x="82015" y="23525"/>
                </a:cubicBezTo>
                <a:cubicBezTo>
                  <a:pt x="82371" y="34751"/>
                  <a:pt x="84935" y="46864"/>
                  <a:pt x="80508" y="57187"/>
                </a:cubicBezTo>
                <a:cubicBezTo>
                  <a:pt x="77116" y="65096"/>
                  <a:pt x="63742" y="61960"/>
                  <a:pt x="55136" y="61960"/>
                </a:cubicBezTo>
                <a:cubicBezTo>
                  <a:pt x="37510" y="61960"/>
                  <a:pt x="15734" y="67472"/>
                  <a:pt x="2633" y="55680"/>
                </a:cubicBezTo>
                <a:cubicBezTo>
                  <a:pt x="996" y="54206"/>
                  <a:pt x="2523" y="51162"/>
                  <a:pt x="1628" y="49149"/>
                </a:cubicBezTo>
                <a:cubicBezTo>
                  <a:pt x="-3216" y="38251"/>
                  <a:pt x="4391" y="25403"/>
                  <a:pt x="4391" y="13477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14" name="Google Shape;314;p45"/>
          <p:cNvSpPr txBox="1"/>
          <p:nvPr/>
        </p:nvSpPr>
        <p:spPr>
          <a:xfrm>
            <a:off x="169825" y="1097675"/>
            <a:ext cx="25992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000">
                <a:solidFill>
                  <a:srgbClr val="EA4335"/>
                </a:solidFill>
                <a:latin typeface="Open Sans"/>
                <a:ea typeface="Open Sans"/>
                <a:cs typeface="Open Sans"/>
                <a:sym typeface="Open Sans"/>
              </a:rPr>
              <a:t>Botones para actualizar y eliminar posts:</a:t>
            </a:r>
            <a:endParaRPr sz="1000">
              <a:solidFill>
                <a:srgbClr val="EA4335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6"/>
          <p:cNvSpPr txBox="1"/>
          <p:nvPr/>
        </p:nvSpPr>
        <p:spPr>
          <a:xfrm>
            <a:off x="125850" y="429975"/>
            <a:ext cx="8816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18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Componentes del área main: </a:t>
            </a:r>
            <a:r>
              <a:rPr lang="en" sz="1800">
                <a:solidFill>
                  <a:srgbClr val="EA4335"/>
                </a:solidFill>
                <a:latin typeface="Open Sans"/>
                <a:ea typeface="Open Sans"/>
                <a:cs typeface="Open Sans"/>
                <a:sym typeface="Open Sans"/>
              </a:rPr>
              <a:t>pageRedirection</a:t>
            </a:r>
            <a:r>
              <a:rPr lang="en" sz="18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(enlaces a otras páginas).</a:t>
            </a:r>
            <a:endParaRPr sz="1800">
              <a:solidFill>
                <a:srgbClr val="EA4335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20" name="Google Shape;320;p46"/>
          <p:cNvSpPr/>
          <p:nvPr/>
        </p:nvSpPr>
        <p:spPr>
          <a:xfrm>
            <a:off x="4459626" y="1442004"/>
            <a:ext cx="243098" cy="290894"/>
          </a:xfrm>
          <a:custGeom>
            <a:rect b="b" l="l" r="r" t="t"/>
            <a:pathLst>
              <a:path extrusionOk="0" h="941" w="940">
                <a:moveTo>
                  <a:pt x="835" y="0"/>
                </a:moveTo>
                <a:lnTo>
                  <a:pt x="104" y="0"/>
                </a:lnTo>
                <a:cubicBezTo>
                  <a:pt x="47" y="0"/>
                  <a:pt x="0" y="48"/>
                  <a:pt x="0" y="105"/>
                </a:cubicBezTo>
                <a:lnTo>
                  <a:pt x="0" y="835"/>
                </a:lnTo>
                <a:cubicBezTo>
                  <a:pt x="0" y="892"/>
                  <a:pt x="47" y="940"/>
                  <a:pt x="104" y="940"/>
                </a:cubicBezTo>
                <a:lnTo>
                  <a:pt x="835" y="940"/>
                </a:lnTo>
                <a:cubicBezTo>
                  <a:pt x="891" y="940"/>
                  <a:pt x="939" y="892"/>
                  <a:pt x="939" y="835"/>
                </a:cubicBezTo>
                <a:lnTo>
                  <a:pt x="939" y="105"/>
                </a:lnTo>
                <a:cubicBezTo>
                  <a:pt x="939" y="48"/>
                  <a:pt x="891" y="0"/>
                  <a:pt x="835" y="0"/>
                </a:cubicBezTo>
                <a:close/>
                <a:moveTo>
                  <a:pt x="313" y="734"/>
                </a:moveTo>
                <a:lnTo>
                  <a:pt x="208" y="734"/>
                </a:lnTo>
                <a:lnTo>
                  <a:pt x="208" y="367"/>
                </a:lnTo>
                <a:lnTo>
                  <a:pt x="313" y="367"/>
                </a:lnTo>
                <a:lnTo>
                  <a:pt x="313" y="734"/>
                </a:lnTo>
                <a:close/>
                <a:moveTo>
                  <a:pt x="522" y="734"/>
                </a:moveTo>
                <a:lnTo>
                  <a:pt x="417" y="734"/>
                </a:lnTo>
                <a:lnTo>
                  <a:pt x="417" y="212"/>
                </a:lnTo>
                <a:lnTo>
                  <a:pt x="522" y="212"/>
                </a:lnTo>
                <a:lnTo>
                  <a:pt x="522" y="734"/>
                </a:lnTo>
                <a:close/>
                <a:moveTo>
                  <a:pt x="730" y="734"/>
                </a:moveTo>
                <a:lnTo>
                  <a:pt x="626" y="734"/>
                </a:lnTo>
                <a:lnTo>
                  <a:pt x="626" y="525"/>
                </a:lnTo>
                <a:lnTo>
                  <a:pt x="730" y="525"/>
                </a:lnTo>
                <a:lnTo>
                  <a:pt x="730" y="73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1" name="Google Shape;321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1963" y="1204512"/>
            <a:ext cx="5638425" cy="1817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12875" y="3286663"/>
            <a:ext cx="4648200" cy="1476375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46"/>
          <p:cNvSpPr txBox="1"/>
          <p:nvPr/>
        </p:nvSpPr>
        <p:spPr>
          <a:xfrm>
            <a:off x="386875" y="3505725"/>
            <a:ext cx="2724300" cy="11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Implementación:</a:t>
            </a:r>
            <a:endParaRPr sz="1000">
              <a:solidFill>
                <a:schemeClr val="dk2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- Crear la plantilla del componente.</a:t>
            </a:r>
            <a:endParaRPr sz="1000">
              <a:solidFill>
                <a:schemeClr val="dk2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- Crear el yaml del diálogo y definición.</a:t>
            </a:r>
            <a:endParaRPr sz="1000">
              <a:solidFill>
                <a:schemeClr val="dk2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- Añadir traducciones de diálogos en el i18n.</a:t>
            </a:r>
            <a:endParaRPr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47"/>
          <p:cNvSpPr txBox="1"/>
          <p:nvPr/>
        </p:nvSpPr>
        <p:spPr>
          <a:xfrm>
            <a:off x="125850" y="429975"/>
            <a:ext cx="8753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18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Componentes del área main: </a:t>
            </a:r>
            <a:r>
              <a:rPr lang="en" sz="1800">
                <a:solidFill>
                  <a:srgbClr val="EA4335"/>
                </a:solidFill>
                <a:latin typeface="Open Sans"/>
                <a:ea typeface="Open Sans"/>
                <a:cs typeface="Open Sans"/>
                <a:sym typeface="Open Sans"/>
              </a:rPr>
              <a:t>publishingForm </a:t>
            </a:r>
            <a:r>
              <a:rPr lang="en" sz="18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(crear publicaciones).</a:t>
            </a:r>
            <a:endParaRPr sz="1800">
              <a:solidFill>
                <a:srgbClr val="EA4335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29" name="Google Shape;329;p47"/>
          <p:cNvSpPr/>
          <p:nvPr/>
        </p:nvSpPr>
        <p:spPr>
          <a:xfrm>
            <a:off x="4459626" y="1442004"/>
            <a:ext cx="243098" cy="290894"/>
          </a:xfrm>
          <a:custGeom>
            <a:rect b="b" l="l" r="r" t="t"/>
            <a:pathLst>
              <a:path extrusionOk="0" h="941" w="940">
                <a:moveTo>
                  <a:pt x="835" y="0"/>
                </a:moveTo>
                <a:lnTo>
                  <a:pt x="104" y="0"/>
                </a:lnTo>
                <a:cubicBezTo>
                  <a:pt x="47" y="0"/>
                  <a:pt x="0" y="48"/>
                  <a:pt x="0" y="105"/>
                </a:cubicBezTo>
                <a:lnTo>
                  <a:pt x="0" y="835"/>
                </a:lnTo>
                <a:cubicBezTo>
                  <a:pt x="0" y="892"/>
                  <a:pt x="47" y="940"/>
                  <a:pt x="104" y="940"/>
                </a:cubicBezTo>
                <a:lnTo>
                  <a:pt x="835" y="940"/>
                </a:lnTo>
                <a:cubicBezTo>
                  <a:pt x="891" y="940"/>
                  <a:pt x="939" y="892"/>
                  <a:pt x="939" y="835"/>
                </a:cubicBezTo>
                <a:lnTo>
                  <a:pt x="939" y="105"/>
                </a:lnTo>
                <a:cubicBezTo>
                  <a:pt x="939" y="48"/>
                  <a:pt x="891" y="0"/>
                  <a:pt x="835" y="0"/>
                </a:cubicBezTo>
                <a:close/>
                <a:moveTo>
                  <a:pt x="313" y="734"/>
                </a:moveTo>
                <a:lnTo>
                  <a:pt x="208" y="734"/>
                </a:lnTo>
                <a:lnTo>
                  <a:pt x="208" y="367"/>
                </a:lnTo>
                <a:lnTo>
                  <a:pt x="313" y="367"/>
                </a:lnTo>
                <a:lnTo>
                  <a:pt x="313" y="734"/>
                </a:lnTo>
                <a:close/>
                <a:moveTo>
                  <a:pt x="522" y="734"/>
                </a:moveTo>
                <a:lnTo>
                  <a:pt x="417" y="734"/>
                </a:lnTo>
                <a:lnTo>
                  <a:pt x="417" y="212"/>
                </a:lnTo>
                <a:lnTo>
                  <a:pt x="522" y="212"/>
                </a:lnTo>
                <a:lnTo>
                  <a:pt x="522" y="734"/>
                </a:lnTo>
                <a:close/>
                <a:moveTo>
                  <a:pt x="730" y="734"/>
                </a:moveTo>
                <a:lnTo>
                  <a:pt x="626" y="734"/>
                </a:lnTo>
                <a:lnTo>
                  <a:pt x="626" y="525"/>
                </a:lnTo>
                <a:lnTo>
                  <a:pt x="730" y="525"/>
                </a:lnTo>
                <a:lnTo>
                  <a:pt x="730" y="73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0" name="Google Shape;330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513" y="1665499"/>
            <a:ext cx="5122275" cy="222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47"/>
          <p:cNvPicPr preferRelativeResize="0"/>
          <p:nvPr/>
        </p:nvPicPr>
        <p:blipFill rotWithShape="1">
          <a:blip r:embed="rId4">
            <a:alphaModFix/>
          </a:blip>
          <a:srcRect b="0" l="0" r="21067" t="0"/>
          <a:stretch/>
        </p:blipFill>
        <p:spPr>
          <a:xfrm>
            <a:off x="5583575" y="1070450"/>
            <a:ext cx="3063574" cy="3507125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47"/>
          <p:cNvSpPr txBox="1"/>
          <p:nvPr/>
        </p:nvSpPr>
        <p:spPr>
          <a:xfrm>
            <a:off x="1221175" y="3554325"/>
            <a:ext cx="2724300" cy="11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Implementación:</a:t>
            </a:r>
            <a:endParaRPr sz="1000">
              <a:solidFill>
                <a:schemeClr val="dk2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- Crear la plantilla del componente.</a:t>
            </a:r>
            <a:endParaRPr sz="1000">
              <a:solidFill>
                <a:schemeClr val="dk2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- Crear el yaml del diálogo y definición.</a:t>
            </a:r>
            <a:endParaRPr sz="1000">
              <a:solidFill>
                <a:schemeClr val="dk2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- Añadir traducciones de diálogos en el i18n.</a:t>
            </a:r>
            <a:endParaRPr sz="1000">
              <a:solidFill>
                <a:schemeClr val="dk2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- Y los scripts de onsubmit.</a:t>
            </a:r>
            <a:endParaRPr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48"/>
          <p:cNvSpPr txBox="1"/>
          <p:nvPr/>
        </p:nvSpPr>
        <p:spPr>
          <a:xfrm>
            <a:off x="125850" y="429975"/>
            <a:ext cx="8753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18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Componentes del área main: </a:t>
            </a:r>
            <a:r>
              <a:rPr lang="en" sz="1800">
                <a:solidFill>
                  <a:srgbClr val="EA4335"/>
                </a:solidFill>
                <a:latin typeface="Open Sans"/>
                <a:ea typeface="Open Sans"/>
                <a:cs typeface="Open Sans"/>
                <a:sym typeface="Open Sans"/>
              </a:rPr>
              <a:t>recentPosts </a:t>
            </a:r>
            <a:r>
              <a:rPr lang="en" sz="18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(noticias recientes).</a:t>
            </a:r>
            <a:endParaRPr sz="1800">
              <a:solidFill>
                <a:srgbClr val="EA4335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38" name="Google Shape;338;p48"/>
          <p:cNvSpPr/>
          <p:nvPr/>
        </p:nvSpPr>
        <p:spPr>
          <a:xfrm>
            <a:off x="4459626" y="1442004"/>
            <a:ext cx="243098" cy="290894"/>
          </a:xfrm>
          <a:custGeom>
            <a:rect b="b" l="l" r="r" t="t"/>
            <a:pathLst>
              <a:path extrusionOk="0" h="941" w="940">
                <a:moveTo>
                  <a:pt x="835" y="0"/>
                </a:moveTo>
                <a:lnTo>
                  <a:pt x="104" y="0"/>
                </a:lnTo>
                <a:cubicBezTo>
                  <a:pt x="47" y="0"/>
                  <a:pt x="0" y="48"/>
                  <a:pt x="0" y="105"/>
                </a:cubicBezTo>
                <a:lnTo>
                  <a:pt x="0" y="835"/>
                </a:lnTo>
                <a:cubicBezTo>
                  <a:pt x="0" y="892"/>
                  <a:pt x="47" y="940"/>
                  <a:pt x="104" y="940"/>
                </a:cubicBezTo>
                <a:lnTo>
                  <a:pt x="835" y="940"/>
                </a:lnTo>
                <a:cubicBezTo>
                  <a:pt x="891" y="940"/>
                  <a:pt x="939" y="892"/>
                  <a:pt x="939" y="835"/>
                </a:cubicBezTo>
                <a:lnTo>
                  <a:pt x="939" y="105"/>
                </a:lnTo>
                <a:cubicBezTo>
                  <a:pt x="939" y="48"/>
                  <a:pt x="891" y="0"/>
                  <a:pt x="835" y="0"/>
                </a:cubicBezTo>
                <a:close/>
                <a:moveTo>
                  <a:pt x="313" y="734"/>
                </a:moveTo>
                <a:lnTo>
                  <a:pt x="208" y="734"/>
                </a:lnTo>
                <a:lnTo>
                  <a:pt x="208" y="367"/>
                </a:lnTo>
                <a:lnTo>
                  <a:pt x="313" y="367"/>
                </a:lnTo>
                <a:lnTo>
                  <a:pt x="313" y="734"/>
                </a:lnTo>
                <a:close/>
                <a:moveTo>
                  <a:pt x="522" y="734"/>
                </a:moveTo>
                <a:lnTo>
                  <a:pt x="417" y="734"/>
                </a:lnTo>
                <a:lnTo>
                  <a:pt x="417" y="212"/>
                </a:lnTo>
                <a:lnTo>
                  <a:pt x="522" y="212"/>
                </a:lnTo>
                <a:lnTo>
                  <a:pt x="522" y="734"/>
                </a:lnTo>
                <a:close/>
                <a:moveTo>
                  <a:pt x="730" y="734"/>
                </a:moveTo>
                <a:lnTo>
                  <a:pt x="626" y="734"/>
                </a:lnTo>
                <a:lnTo>
                  <a:pt x="626" y="525"/>
                </a:lnTo>
                <a:lnTo>
                  <a:pt x="730" y="525"/>
                </a:lnTo>
                <a:lnTo>
                  <a:pt x="730" y="73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9" name="Google Shape;33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800" y="1037775"/>
            <a:ext cx="4154827" cy="351202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17424" y="1037775"/>
            <a:ext cx="4136475" cy="3564612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48"/>
          <p:cNvSpPr txBox="1"/>
          <p:nvPr/>
        </p:nvSpPr>
        <p:spPr>
          <a:xfrm>
            <a:off x="6640075" y="0"/>
            <a:ext cx="2724300" cy="10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Implementación:</a:t>
            </a:r>
            <a:endParaRPr sz="1000">
              <a:solidFill>
                <a:schemeClr val="dk2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- Crear la plantilla del componente.</a:t>
            </a:r>
            <a:endParaRPr sz="1000">
              <a:solidFill>
                <a:schemeClr val="dk2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- Crear el yaml del diálogo y definición.</a:t>
            </a:r>
            <a:endParaRPr sz="1000">
              <a:solidFill>
                <a:schemeClr val="dk2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- Añadir traducciones de diálogos en el i18n.</a:t>
            </a:r>
            <a:endParaRPr sz="1000">
              <a:solidFill>
                <a:schemeClr val="dk2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- Crear una macro de ftl reutilizable.</a:t>
            </a:r>
            <a:endParaRPr sz="1000">
              <a:solidFill>
                <a:schemeClr val="dk2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- Leer el modelo y el submodelo.</a:t>
            </a:r>
            <a:endParaRPr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2"/>
          <p:cNvSpPr txBox="1"/>
          <p:nvPr/>
        </p:nvSpPr>
        <p:spPr>
          <a:xfrm>
            <a:off x="517675" y="2237975"/>
            <a:ext cx="3658500" cy="16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4285F4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El problema:</a:t>
            </a:r>
            <a:endParaRPr>
              <a:solidFill>
                <a:srgbClr val="4285F4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0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• </a:t>
            </a:r>
            <a:r>
              <a:rPr lang="en" sz="10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Dificultad para encontrar personas con intereses similares.</a:t>
            </a:r>
            <a:endParaRPr sz="10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0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• </a:t>
            </a:r>
            <a:r>
              <a:rPr lang="en" sz="10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Dificultad para coordinar los horarios y las fechas.</a:t>
            </a:r>
            <a:endParaRPr sz="10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0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• </a:t>
            </a:r>
            <a:r>
              <a:rPr lang="en" sz="10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Dificultad para llenar plazas en eventos y centros.</a:t>
            </a:r>
            <a:endParaRPr sz="1200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 sz="10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sz="10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7" name="Google Shape;107;p22"/>
          <p:cNvSpPr txBox="1"/>
          <p:nvPr/>
        </p:nvSpPr>
        <p:spPr>
          <a:xfrm>
            <a:off x="517675" y="524350"/>
            <a:ext cx="61551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" sz="24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Descripción del proyecto</a:t>
            </a:r>
            <a:endParaRPr sz="24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8" name="Google Shape;108;p22"/>
          <p:cNvSpPr/>
          <p:nvPr/>
        </p:nvSpPr>
        <p:spPr>
          <a:xfrm>
            <a:off x="517675" y="1534000"/>
            <a:ext cx="513300" cy="5133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22"/>
          <p:cNvSpPr txBox="1"/>
          <p:nvPr/>
        </p:nvSpPr>
        <p:spPr>
          <a:xfrm>
            <a:off x="4572000" y="2237975"/>
            <a:ext cx="4245300" cy="23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4285F4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Los objetivos:</a:t>
            </a:r>
            <a:endParaRPr>
              <a:solidFill>
                <a:srgbClr val="4285F4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0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• </a:t>
            </a:r>
            <a:r>
              <a:rPr lang="en" sz="10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Creación de un portal con una comunidad asociada.</a:t>
            </a:r>
            <a:endParaRPr sz="10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0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• Creación de las páginas de inicio, noticias, productos y comunidad.</a:t>
            </a:r>
            <a:endParaRPr sz="10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0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• Implementar un menú de navegación y un banner de presentación.</a:t>
            </a:r>
            <a:endParaRPr sz="10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0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• Implementar  una sección de últimas entradas y otra de destacados.</a:t>
            </a:r>
            <a:endParaRPr sz="10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" sz="10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• Implementar el listado de noticias y productos con sus detalles.</a:t>
            </a:r>
            <a:endParaRPr sz="10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" sz="10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• Implementar un sistema de autentificación y restricciones de acceso.</a:t>
            </a:r>
            <a:endParaRPr sz="10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" sz="10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• Implementar el servicio en Español e Inglés y un pie de página.</a:t>
            </a:r>
            <a:endParaRPr sz="10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" sz="10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• Implementar un chat en tiempo real y un foro con comentarios.</a:t>
            </a:r>
            <a:endParaRPr sz="12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0" name="Google Shape;110;p22"/>
          <p:cNvSpPr/>
          <p:nvPr/>
        </p:nvSpPr>
        <p:spPr>
          <a:xfrm>
            <a:off x="4572000" y="1534000"/>
            <a:ext cx="513300" cy="5133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22"/>
          <p:cNvSpPr/>
          <p:nvPr/>
        </p:nvSpPr>
        <p:spPr>
          <a:xfrm>
            <a:off x="4684213" y="1653525"/>
            <a:ext cx="288875" cy="274249"/>
          </a:xfrm>
          <a:custGeom>
            <a:rect b="b" l="l" r="r" t="t"/>
            <a:pathLst>
              <a:path extrusionOk="0" h="993" w="1045">
                <a:moveTo>
                  <a:pt x="522" y="798"/>
                </a:moveTo>
                <a:lnTo>
                  <a:pt x="844" y="992"/>
                </a:lnTo>
                <a:lnTo>
                  <a:pt x="759" y="626"/>
                </a:lnTo>
                <a:lnTo>
                  <a:pt x="1044" y="378"/>
                </a:lnTo>
                <a:lnTo>
                  <a:pt x="669" y="347"/>
                </a:lnTo>
                <a:lnTo>
                  <a:pt x="522" y="0"/>
                </a:lnTo>
                <a:lnTo>
                  <a:pt x="375" y="347"/>
                </a:lnTo>
                <a:lnTo>
                  <a:pt x="0" y="378"/>
                </a:lnTo>
                <a:lnTo>
                  <a:pt x="285" y="626"/>
                </a:lnTo>
                <a:lnTo>
                  <a:pt x="200" y="992"/>
                </a:lnTo>
                <a:lnTo>
                  <a:pt x="522" y="798"/>
                </a:lnTo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22"/>
          <p:cNvSpPr/>
          <p:nvPr/>
        </p:nvSpPr>
        <p:spPr>
          <a:xfrm>
            <a:off x="640475" y="1656801"/>
            <a:ext cx="267700" cy="267700"/>
          </a:xfrm>
          <a:custGeom>
            <a:rect b="b" l="l" r="r" t="t"/>
            <a:pathLst>
              <a:path extrusionOk="0" h="209550" w="209550">
                <a:moveTo>
                  <a:pt x="115315" y="52353"/>
                </a:moveTo>
                <a:lnTo>
                  <a:pt x="115315" y="115315"/>
                </a:lnTo>
                <a:lnTo>
                  <a:pt x="94235" y="115315"/>
                </a:lnTo>
                <a:lnTo>
                  <a:pt x="94235" y="52353"/>
                </a:lnTo>
                <a:close/>
                <a:moveTo>
                  <a:pt x="115315" y="136256"/>
                </a:moveTo>
                <a:lnTo>
                  <a:pt x="115315" y="157197"/>
                </a:lnTo>
                <a:lnTo>
                  <a:pt x="94235" y="157197"/>
                </a:lnTo>
                <a:lnTo>
                  <a:pt x="94235" y="136256"/>
                </a:lnTo>
                <a:close/>
                <a:moveTo>
                  <a:pt x="104705" y="0"/>
                </a:moveTo>
                <a:lnTo>
                  <a:pt x="99400" y="140"/>
                </a:lnTo>
                <a:lnTo>
                  <a:pt x="94095" y="558"/>
                </a:lnTo>
                <a:lnTo>
                  <a:pt x="88790" y="1256"/>
                </a:lnTo>
                <a:lnTo>
                  <a:pt x="83625" y="2094"/>
                </a:lnTo>
                <a:lnTo>
                  <a:pt x="78599" y="3351"/>
                </a:lnTo>
                <a:lnTo>
                  <a:pt x="73573" y="4747"/>
                </a:lnTo>
                <a:lnTo>
                  <a:pt x="68687" y="6422"/>
                </a:lnTo>
                <a:lnTo>
                  <a:pt x="63940" y="8237"/>
                </a:lnTo>
                <a:lnTo>
                  <a:pt x="59333" y="10331"/>
                </a:lnTo>
                <a:lnTo>
                  <a:pt x="54866" y="12704"/>
                </a:lnTo>
                <a:lnTo>
                  <a:pt x="50398" y="15217"/>
                </a:lnTo>
                <a:lnTo>
                  <a:pt x="46210" y="17870"/>
                </a:lnTo>
                <a:lnTo>
                  <a:pt x="42022" y="20801"/>
                </a:lnTo>
                <a:lnTo>
                  <a:pt x="38113" y="23873"/>
                </a:lnTo>
                <a:lnTo>
                  <a:pt x="34343" y="27223"/>
                </a:lnTo>
                <a:lnTo>
                  <a:pt x="30714" y="30714"/>
                </a:lnTo>
                <a:lnTo>
                  <a:pt x="27223" y="34343"/>
                </a:lnTo>
                <a:lnTo>
                  <a:pt x="23873" y="38113"/>
                </a:lnTo>
                <a:lnTo>
                  <a:pt x="20801" y="42161"/>
                </a:lnTo>
                <a:lnTo>
                  <a:pt x="17870" y="46210"/>
                </a:lnTo>
                <a:lnTo>
                  <a:pt x="15217" y="50398"/>
                </a:lnTo>
                <a:lnTo>
                  <a:pt x="12704" y="54866"/>
                </a:lnTo>
                <a:lnTo>
                  <a:pt x="10331" y="59333"/>
                </a:lnTo>
                <a:lnTo>
                  <a:pt x="8237" y="63940"/>
                </a:lnTo>
                <a:lnTo>
                  <a:pt x="6282" y="68826"/>
                </a:lnTo>
                <a:lnTo>
                  <a:pt x="4747" y="73573"/>
                </a:lnTo>
                <a:lnTo>
                  <a:pt x="3351" y="78599"/>
                </a:lnTo>
                <a:lnTo>
                  <a:pt x="2094" y="83625"/>
                </a:lnTo>
                <a:lnTo>
                  <a:pt x="1256" y="88790"/>
                </a:lnTo>
                <a:lnTo>
                  <a:pt x="558" y="94095"/>
                </a:lnTo>
                <a:lnTo>
                  <a:pt x="140" y="99400"/>
                </a:lnTo>
                <a:lnTo>
                  <a:pt x="0" y="104845"/>
                </a:lnTo>
                <a:lnTo>
                  <a:pt x="140" y="110150"/>
                </a:lnTo>
                <a:lnTo>
                  <a:pt x="558" y="115455"/>
                </a:lnTo>
                <a:lnTo>
                  <a:pt x="1256" y="120760"/>
                </a:lnTo>
                <a:lnTo>
                  <a:pt x="2094" y="125925"/>
                </a:lnTo>
                <a:lnTo>
                  <a:pt x="3351" y="130951"/>
                </a:lnTo>
                <a:lnTo>
                  <a:pt x="4747" y="135977"/>
                </a:lnTo>
                <a:lnTo>
                  <a:pt x="6282" y="140863"/>
                </a:lnTo>
                <a:lnTo>
                  <a:pt x="8237" y="145610"/>
                </a:lnTo>
                <a:lnTo>
                  <a:pt x="10331" y="150217"/>
                </a:lnTo>
                <a:lnTo>
                  <a:pt x="12704" y="154684"/>
                </a:lnTo>
                <a:lnTo>
                  <a:pt x="15217" y="159152"/>
                </a:lnTo>
                <a:lnTo>
                  <a:pt x="17870" y="163340"/>
                </a:lnTo>
                <a:lnTo>
                  <a:pt x="20801" y="167528"/>
                </a:lnTo>
                <a:lnTo>
                  <a:pt x="23873" y="171437"/>
                </a:lnTo>
                <a:lnTo>
                  <a:pt x="27223" y="175207"/>
                </a:lnTo>
                <a:lnTo>
                  <a:pt x="30714" y="178836"/>
                </a:lnTo>
                <a:lnTo>
                  <a:pt x="34343" y="182327"/>
                </a:lnTo>
                <a:lnTo>
                  <a:pt x="38113" y="185677"/>
                </a:lnTo>
                <a:lnTo>
                  <a:pt x="42022" y="188749"/>
                </a:lnTo>
                <a:lnTo>
                  <a:pt x="46210" y="191680"/>
                </a:lnTo>
                <a:lnTo>
                  <a:pt x="50398" y="194333"/>
                </a:lnTo>
                <a:lnTo>
                  <a:pt x="54866" y="196846"/>
                </a:lnTo>
                <a:lnTo>
                  <a:pt x="59333" y="199219"/>
                </a:lnTo>
                <a:lnTo>
                  <a:pt x="63940" y="201313"/>
                </a:lnTo>
                <a:lnTo>
                  <a:pt x="68687" y="203268"/>
                </a:lnTo>
                <a:lnTo>
                  <a:pt x="73573" y="204803"/>
                </a:lnTo>
                <a:lnTo>
                  <a:pt x="78599" y="206199"/>
                </a:lnTo>
                <a:lnTo>
                  <a:pt x="83625" y="207456"/>
                </a:lnTo>
                <a:lnTo>
                  <a:pt x="88790" y="208294"/>
                </a:lnTo>
                <a:lnTo>
                  <a:pt x="94095" y="208992"/>
                </a:lnTo>
                <a:lnTo>
                  <a:pt x="99400" y="209410"/>
                </a:lnTo>
                <a:lnTo>
                  <a:pt x="104705" y="209550"/>
                </a:lnTo>
                <a:lnTo>
                  <a:pt x="110150" y="209410"/>
                </a:lnTo>
                <a:lnTo>
                  <a:pt x="115455" y="208992"/>
                </a:lnTo>
                <a:lnTo>
                  <a:pt x="120760" y="208294"/>
                </a:lnTo>
                <a:lnTo>
                  <a:pt x="125925" y="207456"/>
                </a:lnTo>
                <a:lnTo>
                  <a:pt x="130951" y="206199"/>
                </a:lnTo>
                <a:lnTo>
                  <a:pt x="135977" y="204803"/>
                </a:lnTo>
                <a:lnTo>
                  <a:pt x="140724" y="203268"/>
                </a:lnTo>
                <a:lnTo>
                  <a:pt x="145610" y="201313"/>
                </a:lnTo>
                <a:lnTo>
                  <a:pt x="150217" y="199219"/>
                </a:lnTo>
                <a:lnTo>
                  <a:pt x="154684" y="196846"/>
                </a:lnTo>
                <a:lnTo>
                  <a:pt x="159152" y="194333"/>
                </a:lnTo>
                <a:lnTo>
                  <a:pt x="163340" y="191680"/>
                </a:lnTo>
                <a:lnTo>
                  <a:pt x="167389" y="188749"/>
                </a:lnTo>
                <a:lnTo>
                  <a:pt x="171437" y="185677"/>
                </a:lnTo>
                <a:lnTo>
                  <a:pt x="175207" y="182327"/>
                </a:lnTo>
                <a:lnTo>
                  <a:pt x="178836" y="178836"/>
                </a:lnTo>
                <a:lnTo>
                  <a:pt x="182327" y="175207"/>
                </a:lnTo>
                <a:lnTo>
                  <a:pt x="185677" y="171437"/>
                </a:lnTo>
                <a:lnTo>
                  <a:pt x="188749" y="167528"/>
                </a:lnTo>
                <a:lnTo>
                  <a:pt x="191680" y="163340"/>
                </a:lnTo>
                <a:lnTo>
                  <a:pt x="194333" y="159152"/>
                </a:lnTo>
                <a:lnTo>
                  <a:pt x="196846" y="154684"/>
                </a:lnTo>
                <a:lnTo>
                  <a:pt x="199219" y="150217"/>
                </a:lnTo>
                <a:lnTo>
                  <a:pt x="201313" y="145610"/>
                </a:lnTo>
                <a:lnTo>
                  <a:pt x="203128" y="140863"/>
                </a:lnTo>
                <a:lnTo>
                  <a:pt x="204803" y="135977"/>
                </a:lnTo>
                <a:lnTo>
                  <a:pt x="206199" y="130951"/>
                </a:lnTo>
                <a:lnTo>
                  <a:pt x="207456" y="125925"/>
                </a:lnTo>
                <a:lnTo>
                  <a:pt x="208294" y="120760"/>
                </a:lnTo>
                <a:lnTo>
                  <a:pt x="208992" y="115455"/>
                </a:lnTo>
                <a:lnTo>
                  <a:pt x="209410" y="110150"/>
                </a:lnTo>
                <a:lnTo>
                  <a:pt x="209550" y="104845"/>
                </a:lnTo>
                <a:lnTo>
                  <a:pt x="209410" y="99400"/>
                </a:lnTo>
                <a:lnTo>
                  <a:pt x="208992" y="94095"/>
                </a:lnTo>
                <a:lnTo>
                  <a:pt x="208294" y="88790"/>
                </a:lnTo>
                <a:lnTo>
                  <a:pt x="207456" y="83625"/>
                </a:lnTo>
                <a:lnTo>
                  <a:pt x="206199" y="78599"/>
                </a:lnTo>
                <a:lnTo>
                  <a:pt x="204803" y="73573"/>
                </a:lnTo>
                <a:lnTo>
                  <a:pt x="203128" y="68826"/>
                </a:lnTo>
                <a:lnTo>
                  <a:pt x="201313" y="63940"/>
                </a:lnTo>
                <a:lnTo>
                  <a:pt x="199219" y="59333"/>
                </a:lnTo>
                <a:lnTo>
                  <a:pt x="196846" y="54866"/>
                </a:lnTo>
                <a:lnTo>
                  <a:pt x="194333" y="50398"/>
                </a:lnTo>
                <a:lnTo>
                  <a:pt x="191680" y="46210"/>
                </a:lnTo>
                <a:lnTo>
                  <a:pt x="188749" y="42161"/>
                </a:lnTo>
                <a:lnTo>
                  <a:pt x="185677" y="38113"/>
                </a:lnTo>
                <a:lnTo>
                  <a:pt x="182327" y="34343"/>
                </a:lnTo>
                <a:lnTo>
                  <a:pt x="178836" y="30714"/>
                </a:lnTo>
                <a:lnTo>
                  <a:pt x="175207" y="27223"/>
                </a:lnTo>
                <a:lnTo>
                  <a:pt x="171437" y="23873"/>
                </a:lnTo>
                <a:lnTo>
                  <a:pt x="167389" y="20801"/>
                </a:lnTo>
                <a:lnTo>
                  <a:pt x="163340" y="17870"/>
                </a:lnTo>
                <a:lnTo>
                  <a:pt x="159152" y="15217"/>
                </a:lnTo>
                <a:lnTo>
                  <a:pt x="154684" y="12704"/>
                </a:lnTo>
                <a:lnTo>
                  <a:pt x="150217" y="10331"/>
                </a:lnTo>
                <a:lnTo>
                  <a:pt x="145610" y="8237"/>
                </a:lnTo>
                <a:lnTo>
                  <a:pt x="140724" y="6422"/>
                </a:lnTo>
                <a:lnTo>
                  <a:pt x="135977" y="4747"/>
                </a:lnTo>
                <a:lnTo>
                  <a:pt x="130951" y="3351"/>
                </a:lnTo>
                <a:lnTo>
                  <a:pt x="125925" y="2094"/>
                </a:lnTo>
                <a:lnTo>
                  <a:pt x="120760" y="1256"/>
                </a:lnTo>
                <a:lnTo>
                  <a:pt x="115455" y="558"/>
                </a:lnTo>
                <a:lnTo>
                  <a:pt x="110150" y="140"/>
                </a:lnTo>
                <a:lnTo>
                  <a:pt x="10470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49"/>
          <p:cNvSpPr txBox="1"/>
          <p:nvPr/>
        </p:nvSpPr>
        <p:spPr>
          <a:xfrm>
            <a:off x="125850" y="429975"/>
            <a:ext cx="8753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18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Componentes del área main: </a:t>
            </a:r>
            <a:r>
              <a:rPr lang="en" sz="1800">
                <a:solidFill>
                  <a:srgbClr val="EA4335"/>
                </a:solidFill>
                <a:latin typeface="Open Sans"/>
                <a:ea typeface="Open Sans"/>
                <a:cs typeface="Open Sans"/>
                <a:sym typeface="Open Sans"/>
              </a:rPr>
              <a:t>recentPosts </a:t>
            </a:r>
            <a:r>
              <a:rPr lang="en" sz="18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(productos recientes).</a:t>
            </a:r>
            <a:endParaRPr sz="1800">
              <a:solidFill>
                <a:srgbClr val="EA4335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47" name="Google Shape;347;p49"/>
          <p:cNvSpPr/>
          <p:nvPr/>
        </p:nvSpPr>
        <p:spPr>
          <a:xfrm>
            <a:off x="4459626" y="1442004"/>
            <a:ext cx="243098" cy="290894"/>
          </a:xfrm>
          <a:custGeom>
            <a:rect b="b" l="l" r="r" t="t"/>
            <a:pathLst>
              <a:path extrusionOk="0" h="941" w="940">
                <a:moveTo>
                  <a:pt x="835" y="0"/>
                </a:moveTo>
                <a:lnTo>
                  <a:pt x="104" y="0"/>
                </a:lnTo>
                <a:cubicBezTo>
                  <a:pt x="47" y="0"/>
                  <a:pt x="0" y="48"/>
                  <a:pt x="0" y="105"/>
                </a:cubicBezTo>
                <a:lnTo>
                  <a:pt x="0" y="835"/>
                </a:lnTo>
                <a:cubicBezTo>
                  <a:pt x="0" y="892"/>
                  <a:pt x="47" y="940"/>
                  <a:pt x="104" y="940"/>
                </a:cubicBezTo>
                <a:lnTo>
                  <a:pt x="835" y="940"/>
                </a:lnTo>
                <a:cubicBezTo>
                  <a:pt x="891" y="940"/>
                  <a:pt x="939" y="892"/>
                  <a:pt x="939" y="835"/>
                </a:cubicBezTo>
                <a:lnTo>
                  <a:pt x="939" y="105"/>
                </a:lnTo>
                <a:cubicBezTo>
                  <a:pt x="939" y="48"/>
                  <a:pt x="891" y="0"/>
                  <a:pt x="835" y="0"/>
                </a:cubicBezTo>
                <a:close/>
                <a:moveTo>
                  <a:pt x="313" y="734"/>
                </a:moveTo>
                <a:lnTo>
                  <a:pt x="208" y="734"/>
                </a:lnTo>
                <a:lnTo>
                  <a:pt x="208" y="367"/>
                </a:lnTo>
                <a:lnTo>
                  <a:pt x="313" y="367"/>
                </a:lnTo>
                <a:lnTo>
                  <a:pt x="313" y="734"/>
                </a:lnTo>
                <a:close/>
                <a:moveTo>
                  <a:pt x="522" y="734"/>
                </a:moveTo>
                <a:lnTo>
                  <a:pt x="417" y="734"/>
                </a:lnTo>
                <a:lnTo>
                  <a:pt x="417" y="212"/>
                </a:lnTo>
                <a:lnTo>
                  <a:pt x="522" y="212"/>
                </a:lnTo>
                <a:lnTo>
                  <a:pt x="522" y="734"/>
                </a:lnTo>
                <a:close/>
                <a:moveTo>
                  <a:pt x="730" y="734"/>
                </a:moveTo>
                <a:lnTo>
                  <a:pt x="626" y="734"/>
                </a:lnTo>
                <a:lnTo>
                  <a:pt x="626" y="525"/>
                </a:lnTo>
                <a:lnTo>
                  <a:pt x="730" y="525"/>
                </a:lnTo>
                <a:lnTo>
                  <a:pt x="730" y="73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8" name="Google Shape;348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4275" y="955825"/>
            <a:ext cx="5036124" cy="3356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47500" y="803900"/>
            <a:ext cx="3518799" cy="3210400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49"/>
          <p:cNvSpPr txBox="1"/>
          <p:nvPr/>
        </p:nvSpPr>
        <p:spPr>
          <a:xfrm>
            <a:off x="5489875" y="3973800"/>
            <a:ext cx="2724300" cy="10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Implementación:</a:t>
            </a:r>
            <a:endParaRPr sz="1000">
              <a:solidFill>
                <a:schemeClr val="dk2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- Crear la plantilla del componente.</a:t>
            </a:r>
            <a:endParaRPr sz="1000">
              <a:solidFill>
                <a:schemeClr val="dk2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- Crear el yaml del diálogo y definición.</a:t>
            </a:r>
            <a:endParaRPr sz="1000">
              <a:solidFill>
                <a:schemeClr val="dk2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- Añadir traducciones de diálogos en el i18n.</a:t>
            </a:r>
            <a:endParaRPr sz="1000">
              <a:solidFill>
                <a:schemeClr val="dk2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- Crear una macro de ftl reutilizable.</a:t>
            </a:r>
            <a:endParaRPr sz="1000">
              <a:solidFill>
                <a:schemeClr val="dk2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- Leer el modelo y el submodelo.</a:t>
            </a:r>
            <a:endParaRPr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50"/>
          <p:cNvSpPr txBox="1"/>
          <p:nvPr/>
        </p:nvSpPr>
        <p:spPr>
          <a:xfrm>
            <a:off x="125850" y="429975"/>
            <a:ext cx="8753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18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Componentes del área main: </a:t>
            </a:r>
            <a:r>
              <a:rPr lang="en" sz="1800">
                <a:solidFill>
                  <a:srgbClr val="EA4335"/>
                </a:solidFill>
                <a:latin typeface="Open Sans"/>
                <a:ea typeface="Open Sans"/>
                <a:cs typeface="Open Sans"/>
                <a:sym typeface="Open Sans"/>
              </a:rPr>
              <a:t>recentPosts </a:t>
            </a:r>
            <a:r>
              <a:rPr lang="en" sz="18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(detalles de las noticias o productos).</a:t>
            </a:r>
            <a:endParaRPr sz="1800">
              <a:solidFill>
                <a:srgbClr val="EA4335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56" name="Google Shape;356;p50"/>
          <p:cNvSpPr/>
          <p:nvPr/>
        </p:nvSpPr>
        <p:spPr>
          <a:xfrm>
            <a:off x="4459626" y="1442004"/>
            <a:ext cx="243098" cy="290894"/>
          </a:xfrm>
          <a:custGeom>
            <a:rect b="b" l="l" r="r" t="t"/>
            <a:pathLst>
              <a:path extrusionOk="0" h="941" w="940">
                <a:moveTo>
                  <a:pt x="835" y="0"/>
                </a:moveTo>
                <a:lnTo>
                  <a:pt x="104" y="0"/>
                </a:lnTo>
                <a:cubicBezTo>
                  <a:pt x="47" y="0"/>
                  <a:pt x="0" y="48"/>
                  <a:pt x="0" y="105"/>
                </a:cubicBezTo>
                <a:lnTo>
                  <a:pt x="0" y="835"/>
                </a:lnTo>
                <a:cubicBezTo>
                  <a:pt x="0" y="892"/>
                  <a:pt x="47" y="940"/>
                  <a:pt x="104" y="940"/>
                </a:cubicBezTo>
                <a:lnTo>
                  <a:pt x="835" y="940"/>
                </a:lnTo>
                <a:cubicBezTo>
                  <a:pt x="891" y="940"/>
                  <a:pt x="939" y="892"/>
                  <a:pt x="939" y="835"/>
                </a:cubicBezTo>
                <a:lnTo>
                  <a:pt x="939" y="105"/>
                </a:lnTo>
                <a:cubicBezTo>
                  <a:pt x="939" y="48"/>
                  <a:pt x="891" y="0"/>
                  <a:pt x="835" y="0"/>
                </a:cubicBezTo>
                <a:close/>
                <a:moveTo>
                  <a:pt x="313" y="734"/>
                </a:moveTo>
                <a:lnTo>
                  <a:pt x="208" y="734"/>
                </a:lnTo>
                <a:lnTo>
                  <a:pt x="208" y="367"/>
                </a:lnTo>
                <a:lnTo>
                  <a:pt x="313" y="367"/>
                </a:lnTo>
                <a:lnTo>
                  <a:pt x="313" y="734"/>
                </a:lnTo>
                <a:close/>
                <a:moveTo>
                  <a:pt x="522" y="734"/>
                </a:moveTo>
                <a:lnTo>
                  <a:pt x="417" y="734"/>
                </a:lnTo>
                <a:lnTo>
                  <a:pt x="417" y="212"/>
                </a:lnTo>
                <a:lnTo>
                  <a:pt x="522" y="212"/>
                </a:lnTo>
                <a:lnTo>
                  <a:pt x="522" y="734"/>
                </a:lnTo>
                <a:close/>
                <a:moveTo>
                  <a:pt x="730" y="734"/>
                </a:moveTo>
                <a:lnTo>
                  <a:pt x="626" y="734"/>
                </a:lnTo>
                <a:lnTo>
                  <a:pt x="626" y="525"/>
                </a:lnTo>
                <a:lnTo>
                  <a:pt x="730" y="525"/>
                </a:lnTo>
                <a:lnTo>
                  <a:pt x="730" y="73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7" name="Google Shape;357;p50"/>
          <p:cNvPicPr preferRelativeResize="0"/>
          <p:nvPr/>
        </p:nvPicPr>
        <p:blipFill rotWithShape="1">
          <a:blip r:embed="rId3">
            <a:alphaModFix/>
          </a:blip>
          <a:srcRect b="0" l="11878" r="0" t="0"/>
          <a:stretch/>
        </p:blipFill>
        <p:spPr>
          <a:xfrm>
            <a:off x="257325" y="1101975"/>
            <a:ext cx="3661149" cy="381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20874" y="1037800"/>
            <a:ext cx="2032944" cy="3947026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50"/>
          <p:cNvSpPr txBox="1"/>
          <p:nvPr/>
        </p:nvSpPr>
        <p:spPr>
          <a:xfrm>
            <a:off x="3975175" y="2726400"/>
            <a:ext cx="2724300" cy="10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Implementación:</a:t>
            </a:r>
            <a:endParaRPr sz="1000">
              <a:solidFill>
                <a:schemeClr val="dk2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- Crear un modal para serializar el submodelo.</a:t>
            </a:r>
            <a:endParaRPr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51"/>
          <p:cNvSpPr txBox="1"/>
          <p:nvPr/>
        </p:nvSpPr>
        <p:spPr>
          <a:xfrm>
            <a:off x="125850" y="429975"/>
            <a:ext cx="8753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18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Componentes del área main: </a:t>
            </a:r>
            <a:r>
              <a:rPr lang="en" sz="1800">
                <a:solidFill>
                  <a:srgbClr val="EA4335"/>
                </a:solidFill>
                <a:latin typeface="Open Sans"/>
                <a:ea typeface="Open Sans"/>
                <a:cs typeface="Open Sans"/>
                <a:sym typeface="Open Sans"/>
              </a:rPr>
              <a:t>redirectionAuthenticatedUsers </a:t>
            </a:r>
            <a:r>
              <a:rPr lang="en" sz="18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(restringir acceso).</a:t>
            </a:r>
            <a:endParaRPr sz="1800">
              <a:solidFill>
                <a:srgbClr val="EA4335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65" name="Google Shape;365;p51"/>
          <p:cNvSpPr/>
          <p:nvPr/>
        </p:nvSpPr>
        <p:spPr>
          <a:xfrm>
            <a:off x="4459626" y="1442004"/>
            <a:ext cx="243098" cy="290894"/>
          </a:xfrm>
          <a:custGeom>
            <a:rect b="b" l="l" r="r" t="t"/>
            <a:pathLst>
              <a:path extrusionOk="0" h="941" w="940">
                <a:moveTo>
                  <a:pt x="835" y="0"/>
                </a:moveTo>
                <a:lnTo>
                  <a:pt x="104" y="0"/>
                </a:lnTo>
                <a:cubicBezTo>
                  <a:pt x="47" y="0"/>
                  <a:pt x="0" y="48"/>
                  <a:pt x="0" y="105"/>
                </a:cubicBezTo>
                <a:lnTo>
                  <a:pt x="0" y="835"/>
                </a:lnTo>
                <a:cubicBezTo>
                  <a:pt x="0" y="892"/>
                  <a:pt x="47" y="940"/>
                  <a:pt x="104" y="940"/>
                </a:cubicBezTo>
                <a:lnTo>
                  <a:pt x="835" y="940"/>
                </a:lnTo>
                <a:cubicBezTo>
                  <a:pt x="891" y="940"/>
                  <a:pt x="939" y="892"/>
                  <a:pt x="939" y="835"/>
                </a:cubicBezTo>
                <a:lnTo>
                  <a:pt x="939" y="105"/>
                </a:lnTo>
                <a:cubicBezTo>
                  <a:pt x="939" y="48"/>
                  <a:pt x="891" y="0"/>
                  <a:pt x="835" y="0"/>
                </a:cubicBezTo>
                <a:close/>
                <a:moveTo>
                  <a:pt x="313" y="734"/>
                </a:moveTo>
                <a:lnTo>
                  <a:pt x="208" y="734"/>
                </a:lnTo>
                <a:lnTo>
                  <a:pt x="208" y="367"/>
                </a:lnTo>
                <a:lnTo>
                  <a:pt x="313" y="367"/>
                </a:lnTo>
                <a:lnTo>
                  <a:pt x="313" y="734"/>
                </a:lnTo>
                <a:close/>
                <a:moveTo>
                  <a:pt x="522" y="734"/>
                </a:moveTo>
                <a:lnTo>
                  <a:pt x="417" y="734"/>
                </a:lnTo>
                <a:lnTo>
                  <a:pt x="417" y="212"/>
                </a:lnTo>
                <a:lnTo>
                  <a:pt x="522" y="212"/>
                </a:lnTo>
                <a:lnTo>
                  <a:pt x="522" y="734"/>
                </a:lnTo>
                <a:close/>
                <a:moveTo>
                  <a:pt x="730" y="734"/>
                </a:moveTo>
                <a:lnTo>
                  <a:pt x="626" y="734"/>
                </a:lnTo>
                <a:lnTo>
                  <a:pt x="626" y="525"/>
                </a:lnTo>
                <a:lnTo>
                  <a:pt x="730" y="525"/>
                </a:lnTo>
                <a:lnTo>
                  <a:pt x="730" y="73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6" name="Google Shape;366;p51"/>
          <p:cNvPicPr preferRelativeResize="0"/>
          <p:nvPr/>
        </p:nvPicPr>
        <p:blipFill rotWithShape="1">
          <a:blip r:embed="rId3">
            <a:alphaModFix/>
          </a:blip>
          <a:srcRect b="0" l="0" r="0" t="56859"/>
          <a:stretch/>
        </p:blipFill>
        <p:spPr>
          <a:xfrm>
            <a:off x="396325" y="1125075"/>
            <a:ext cx="8351350" cy="92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6325" y="2346300"/>
            <a:ext cx="4865799" cy="157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51"/>
          <p:cNvPicPr preferRelativeResize="0"/>
          <p:nvPr/>
        </p:nvPicPr>
        <p:blipFill rotWithShape="1">
          <a:blip r:embed="rId5">
            <a:alphaModFix/>
          </a:blip>
          <a:srcRect b="0" l="30661" r="0" t="0"/>
          <a:stretch/>
        </p:blipFill>
        <p:spPr>
          <a:xfrm>
            <a:off x="5505015" y="2346300"/>
            <a:ext cx="3242660" cy="1783850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p51"/>
          <p:cNvSpPr txBox="1"/>
          <p:nvPr/>
        </p:nvSpPr>
        <p:spPr>
          <a:xfrm>
            <a:off x="454350" y="3921700"/>
            <a:ext cx="7906500" cy="10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Implementación:</a:t>
            </a:r>
            <a:endParaRPr sz="1000">
              <a:solidFill>
                <a:schemeClr val="dk2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- Crear la plantilla del componente.</a:t>
            </a:r>
            <a:endParaRPr sz="1000">
              <a:solidFill>
                <a:schemeClr val="dk2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- Crear el yaml del diálogo y definición.</a:t>
            </a:r>
            <a:endParaRPr sz="1000">
              <a:solidFill>
                <a:schemeClr val="dk2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- Añadir traducciones de diálogos en el i18n.</a:t>
            </a:r>
            <a:endParaRPr sz="1000">
              <a:solidFill>
                <a:schemeClr val="dk2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- Crear un script de redireccionamiento, para que si x usuario no permitido acceda a la página lo mandará a donde el editor quisiera.</a:t>
            </a:r>
            <a:endParaRPr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2"/>
          <p:cNvSpPr txBox="1"/>
          <p:nvPr/>
        </p:nvSpPr>
        <p:spPr>
          <a:xfrm>
            <a:off x="125850" y="429975"/>
            <a:ext cx="8753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18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Componentes del área main: </a:t>
            </a:r>
            <a:r>
              <a:rPr lang="en" sz="1800">
                <a:solidFill>
                  <a:srgbClr val="EA4335"/>
                </a:solidFill>
                <a:latin typeface="Open Sans"/>
                <a:ea typeface="Open Sans"/>
                <a:cs typeface="Open Sans"/>
                <a:sym typeface="Open Sans"/>
              </a:rPr>
              <a:t>saveCommentForm </a:t>
            </a:r>
            <a:r>
              <a:rPr lang="en" sz="18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(almacenar un comentario).</a:t>
            </a:r>
            <a:endParaRPr sz="1800">
              <a:solidFill>
                <a:srgbClr val="EA4335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75" name="Google Shape;375;p52"/>
          <p:cNvSpPr/>
          <p:nvPr/>
        </p:nvSpPr>
        <p:spPr>
          <a:xfrm>
            <a:off x="4459626" y="1442004"/>
            <a:ext cx="243098" cy="290894"/>
          </a:xfrm>
          <a:custGeom>
            <a:rect b="b" l="l" r="r" t="t"/>
            <a:pathLst>
              <a:path extrusionOk="0" h="941" w="940">
                <a:moveTo>
                  <a:pt x="835" y="0"/>
                </a:moveTo>
                <a:lnTo>
                  <a:pt x="104" y="0"/>
                </a:lnTo>
                <a:cubicBezTo>
                  <a:pt x="47" y="0"/>
                  <a:pt x="0" y="48"/>
                  <a:pt x="0" y="105"/>
                </a:cubicBezTo>
                <a:lnTo>
                  <a:pt x="0" y="835"/>
                </a:lnTo>
                <a:cubicBezTo>
                  <a:pt x="0" y="892"/>
                  <a:pt x="47" y="940"/>
                  <a:pt x="104" y="940"/>
                </a:cubicBezTo>
                <a:lnTo>
                  <a:pt x="835" y="940"/>
                </a:lnTo>
                <a:cubicBezTo>
                  <a:pt x="891" y="940"/>
                  <a:pt x="939" y="892"/>
                  <a:pt x="939" y="835"/>
                </a:cubicBezTo>
                <a:lnTo>
                  <a:pt x="939" y="105"/>
                </a:lnTo>
                <a:cubicBezTo>
                  <a:pt x="939" y="48"/>
                  <a:pt x="891" y="0"/>
                  <a:pt x="835" y="0"/>
                </a:cubicBezTo>
                <a:close/>
                <a:moveTo>
                  <a:pt x="313" y="734"/>
                </a:moveTo>
                <a:lnTo>
                  <a:pt x="208" y="734"/>
                </a:lnTo>
                <a:lnTo>
                  <a:pt x="208" y="367"/>
                </a:lnTo>
                <a:lnTo>
                  <a:pt x="313" y="367"/>
                </a:lnTo>
                <a:lnTo>
                  <a:pt x="313" y="734"/>
                </a:lnTo>
                <a:close/>
                <a:moveTo>
                  <a:pt x="522" y="734"/>
                </a:moveTo>
                <a:lnTo>
                  <a:pt x="417" y="734"/>
                </a:lnTo>
                <a:lnTo>
                  <a:pt x="417" y="212"/>
                </a:lnTo>
                <a:lnTo>
                  <a:pt x="522" y="212"/>
                </a:lnTo>
                <a:lnTo>
                  <a:pt x="522" y="734"/>
                </a:lnTo>
                <a:close/>
                <a:moveTo>
                  <a:pt x="730" y="734"/>
                </a:moveTo>
                <a:lnTo>
                  <a:pt x="626" y="734"/>
                </a:lnTo>
                <a:lnTo>
                  <a:pt x="626" y="525"/>
                </a:lnTo>
                <a:lnTo>
                  <a:pt x="730" y="525"/>
                </a:lnTo>
                <a:lnTo>
                  <a:pt x="730" y="73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6" name="Google Shape;376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875" y="1882625"/>
            <a:ext cx="5159976" cy="200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65250" y="1081775"/>
            <a:ext cx="3250500" cy="3304228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52"/>
          <p:cNvSpPr txBox="1"/>
          <p:nvPr/>
        </p:nvSpPr>
        <p:spPr>
          <a:xfrm>
            <a:off x="1409513" y="998200"/>
            <a:ext cx="2846700" cy="7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CRUD no finalizafo queria hacer una API Gateway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379" name="Google Shape;379;p52"/>
          <p:cNvSpPr txBox="1"/>
          <p:nvPr/>
        </p:nvSpPr>
        <p:spPr>
          <a:xfrm>
            <a:off x="1326475" y="3594825"/>
            <a:ext cx="2724300" cy="11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Implementación:</a:t>
            </a:r>
            <a:endParaRPr sz="1000">
              <a:solidFill>
                <a:schemeClr val="dk2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- Crear la plantilla del componente.</a:t>
            </a:r>
            <a:endParaRPr sz="1000">
              <a:solidFill>
                <a:schemeClr val="dk2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- Crear el yaml del diálogo y definición.</a:t>
            </a:r>
            <a:endParaRPr sz="1000">
              <a:solidFill>
                <a:schemeClr val="dk2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- Añadir traducciones de diálogos en el i18n.</a:t>
            </a:r>
            <a:endParaRPr sz="1000">
              <a:solidFill>
                <a:schemeClr val="dk2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- Y los scripts de onsubmit.</a:t>
            </a:r>
            <a:endParaRPr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3"/>
          <p:cNvSpPr txBox="1"/>
          <p:nvPr/>
        </p:nvSpPr>
        <p:spPr>
          <a:xfrm>
            <a:off x="125850" y="429975"/>
            <a:ext cx="8835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18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Componentes del área main: </a:t>
            </a:r>
            <a:r>
              <a:rPr lang="en" sz="1800">
                <a:solidFill>
                  <a:srgbClr val="EA4335"/>
                </a:solidFill>
                <a:latin typeface="Open Sans"/>
                <a:ea typeface="Open Sans"/>
                <a:cs typeface="Open Sans"/>
                <a:sym typeface="Open Sans"/>
              </a:rPr>
              <a:t>showProduct </a:t>
            </a:r>
            <a:r>
              <a:rPr lang="en" sz="18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(detalles de productos recomentados).</a:t>
            </a:r>
            <a:endParaRPr sz="1800">
              <a:solidFill>
                <a:srgbClr val="EA4335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85" name="Google Shape;385;p53"/>
          <p:cNvSpPr/>
          <p:nvPr/>
        </p:nvSpPr>
        <p:spPr>
          <a:xfrm>
            <a:off x="4459626" y="1442004"/>
            <a:ext cx="243098" cy="290894"/>
          </a:xfrm>
          <a:custGeom>
            <a:rect b="b" l="l" r="r" t="t"/>
            <a:pathLst>
              <a:path extrusionOk="0" h="941" w="940">
                <a:moveTo>
                  <a:pt x="835" y="0"/>
                </a:moveTo>
                <a:lnTo>
                  <a:pt x="104" y="0"/>
                </a:lnTo>
                <a:cubicBezTo>
                  <a:pt x="47" y="0"/>
                  <a:pt x="0" y="48"/>
                  <a:pt x="0" y="105"/>
                </a:cubicBezTo>
                <a:lnTo>
                  <a:pt x="0" y="835"/>
                </a:lnTo>
                <a:cubicBezTo>
                  <a:pt x="0" y="892"/>
                  <a:pt x="47" y="940"/>
                  <a:pt x="104" y="940"/>
                </a:cubicBezTo>
                <a:lnTo>
                  <a:pt x="835" y="940"/>
                </a:lnTo>
                <a:cubicBezTo>
                  <a:pt x="891" y="940"/>
                  <a:pt x="939" y="892"/>
                  <a:pt x="939" y="835"/>
                </a:cubicBezTo>
                <a:lnTo>
                  <a:pt x="939" y="105"/>
                </a:lnTo>
                <a:cubicBezTo>
                  <a:pt x="939" y="48"/>
                  <a:pt x="891" y="0"/>
                  <a:pt x="835" y="0"/>
                </a:cubicBezTo>
                <a:close/>
                <a:moveTo>
                  <a:pt x="313" y="734"/>
                </a:moveTo>
                <a:lnTo>
                  <a:pt x="208" y="734"/>
                </a:lnTo>
                <a:lnTo>
                  <a:pt x="208" y="367"/>
                </a:lnTo>
                <a:lnTo>
                  <a:pt x="313" y="367"/>
                </a:lnTo>
                <a:lnTo>
                  <a:pt x="313" y="734"/>
                </a:lnTo>
                <a:close/>
                <a:moveTo>
                  <a:pt x="522" y="734"/>
                </a:moveTo>
                <a:lnTo>
                  <a:pt x="417" y="734"/>
                </a:lnTo>
                <a:lnTo>
                  <a:pt x="417" y="212"/>
                </a:lnTo>
                <a:lnTo>
                  <a:pt x="522" y="212"/>
                </a:lnTo>
                <a:lnTo>
                  <a:pt x="522" y="734"/>
                </a:lnTo>
                <a:close/>
                <a:moveTo>
                  <a:pt x="730" y="734"/>
                </a:moveTo>
                <a:lnTo>
                  <a:pt x="626" y="734"/>
                </a:lnTo>
                <a:lnTo>
                  <a:pt x="626" y="525"/>
                </a:lnTo>
                <a:lnTo>
                  <a:pt x="730" y="525"/>
                </a:lnTo>
                <a:lnTo>
                  <a:pt x="730" y="73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6" name="Google Shape;386;p53"/>
          <p:cNvPicPr preferRelativeResize="0"/>
          <p:nvPr/>
        </p:nvPicPr>
        <p:blipFill rotWithShape="1">
          <a:blip r:embed="rId3">
            <a:alphaModFix/>
          </a:blip>
          <a:srcRect b="23529" l="0" r="0" t="0"/>
          <a:stretch/>
        </p:blipFill>
        <p:spPr>
          <a:xfrm>
            <a:off x="783163" y="940700"/>
            <a:ext cx="7577674" cy="3427799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53"/>
          <p:cNvSpPr txBox="1"/>
          <p:nvPr/>
        </p:nvSpPr>
        <p:spPr>
          <a:xfrm>
            <a:off x="4094725" y="4368500"/>
            <a:ext cx="972900" cy="32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EA4335"/>
                </a:solidFill>
                <a:latin typeface="Open Sans"/>
                <a:ea typeface="Open Sans"/>
                <a:cs typeface="Open Sans"/>
                <a:sym typeface="Open Sans"/>
              </a:rPr>
              <a:t>Prototipo</a:t>
            </a:r>
            <a:endParaRPr sz="2000">
              <a:solidFill>
                <a:schemeClr val="dk2"/>
              </a:solidFill>
            </a:endParaRPr>
          </a:p>
        </p:txBody>
      </p:sp>
      <p:sp>
        <p:nvSpPr>
          <p:cNvPr id="388" name="Google Shape;388;p53"/>
          <p:cNvSpPr txBox="1"/>
          <p:nvPr/>
        </p:nvSpPr>
        <p:spPr>
          <a:xfrm>
            <a:off x="5327875" y="3839400"/>
            <a:ext cx="2724300" cy="10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Implementación:</a:t>
            </a:r>
            <a:endParaRPr sz="1000">
              <a:solidFill>
                <a:schemeClr val="dk2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- Crear la plantilla del componente.</a:t>
            </a:r>
            <a:endParaRPr sz="1000">
              <a:solidFill>
                <a:schemeClr val="dk2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- Crear el yaml del diálogo y definición.</a:t>
            </a:r>
            <a:endParaRPr sz="1000">
              <a:solidFill>
                <a:schemeClr val="dk2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- Añadir traducciones de diálogos en el i18n.</a:t>
            </a:r>
            <a:endParaRPr sz="1000">
              <a:solidFill>
                <a:schemeClr val="dk2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- Crear una macro de ftl reutilizable.</a:t>
            </a:r>
            <a:endParaRPr sz="1000">
              <a:solidFill>
                <a:schemeClr val="dk2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- Leer el modelo y el submodelo.</a:t>
            </a:r>
            <a:endParaRPr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54"/>
          <p:cNvSpPr txBox="1"/>
          <p:nvPr/>
        </p:nvSpPr>
        <p:spPr>
          <a:xfrm>
            <a:off x="125850" y="429975"/>
            <a:ext cx="8753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18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Componentes del área main: </a:t>
            </a:r>
            <a:r>
              <a:rPr lang="en" sz="1800">
                <a:solidFill>
                  <a:srgbClr val="EA4335"/>
                </a:solidFill>
                <a:latin typeface="Open Sans"/>
                <a:ea typeface="Open Sans"/>
                <a:cs typeface="Open Sans"/>
                <a:sym typeface="Open Sans"/>
              </a:rPr>
              <a:t>updateCommentForm </a:t>
            </a:r>
            <a:r>
              <a:rPr lang="en" sz="18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(actualizar un comentario).</a:t>
            </a:r>
            <a:endParaRPr sz="1800">
              <a:solidFill>
                <a:srgbClr val="EA4335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94" name="Google Shape;394;p54"/>
          <p:cNvSpPr/>
          <p:nvPr/>
        </p:nvSpPr>
        <p:spPr>
          <a:xfrm>
            <a:off x="4459626" y="1442004"/>
            <a:ext cx="243098" cy="290894"/>
          </a:xfrm>
          <a:custGeom>
            <a:rect b="b" l="l" r="r" t="t"/>
            <a:pathLst>
              <a:path extrusionOk="0" h="941" w="940">
                <a:moveTo>
                  <a:pt x="835" y="0"/>
                </a:moveTo>
                <a:lnTo>
                  <a:pt x="104" y="0"/>
                </a:lnTo>
                <a:cubicBezTo>
                  <a:pt x="47" y="0"/>
                  <a:pt x="0" y="48"/>
                  <a:pt x="0" y="105"/>
                </a:cubicBezTo>
                <a:lnTo>
                  <a:pt x="0" y="835"/>
                </a:lnTo>
                <a:cubicBezTo>
                  <a:pt x="0" y="892"/>
                  <a:pt x="47" y="940"/>
                  <a:pt x="104" y="940"/>
                </a:cubicBezTo>
                <a:lnTo>
                  <a:pt x="835" y="940"/>
                </a:lnTo>
                <a:cubicBezTo>
                  <a:pt x="891" y="940"/>
                  <a:pt x="939" y="892"/>
                  <a:pt x="939" y="835"/>
                </a:cubicBezTo>
                <a:lnTo>
                  <a:pt x="939" y="105"/>
                </a:lnTo>
                <a:cubicBezTo>
                  <a:pt x="939" y="48"/>
                  <a:pt x="891" y="0"/>
                  <a:pt x="835" y="0"/>
                </a:cubicBezTo>
                <a:close/>
                <a:moveTo>
                  <a:pt x="313" y="734"/>
                </a:moveTo>
                <a:lnTo>
                  <a:pt x="208" y="734"/>
                </a:lnTo>
                <a:lnTo>
                  <a:pt x="208" y="367"/>
                </a:lnTo>
                <a:lnTo>
                  <a:pt x="313" y="367"/>
                </a:lnTo>
                <a:lnTo>
                  <a:pt x="313" y="734"/>
                </a:lnTo>
                <a:close/>
                <a:moveTo>
                  <a:pt x="522" y="734"/>
                </a:moveTo>
                <a:lnTo>
                  <a:pt x="417" y="734"/>
                </a:lnTo>
                <a:lnTo>
                  <a:pt x="417" y="212"/>
                </a:lnTo>
                <a:lnTo>
                  <a:pt x="522" y="212"/>
                </a:lnTo>
                <a:lnTo>
                  <a:pt x="522" y="734"/>
                </a:lnTo>
                <a:close/>
                <a:moveTo>
                  <a:pt x="730" y="734"/>
                </a:moveTo>
                <a:lnTo>
                  <a:pt x="626" y="734"/>
                </a:lnTo>
                <a:lnTo>
                  <a:pt x="626" y="525"/>
                </a:lnTo>
                <a:lnTo>
                  <a:pt x="730" y="525"/>
                </a:lnTo>
                <a:lnTo>
                  <a:pt x="730" y="73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95" name="Google Shape;395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7700" y="1044073"/>
            <a:ext cx="4594887" cy="3105803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69726" y="1044075"/>
            <a:ext cx="3394284" cy="3105800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54"/>
          <p:cNvSpPr txBox="1"/>
          <p:nvPr/>
        </p:nvSpPr>
        <p:spPr>
          <a:xfrm>
            <a:off x="367700" y="4095300"/>
            <a:ext cx="2724300" cy="11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Implementación:</a:t>
            </a:r>
            <a:endParaRPr sz="1000">
              <a:solidFill>
                <a:schemeClr val="dk2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- Crear la plantilla del componente.</a:t>
            </a:r>
            <a:endParaRPr sz="1000">
              <a:solidFill>
                <a:schemeClr val="dk2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- Crear el yaml del diálogo y definición.</a:t>
            </a:r>
            <a:endParaRPr sz="1000">
              <a:solidFill>
                <a:schemeClr val="dk2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- Añadir traducciones de diálogos en el i18n.</a:t>
            </a:r>
            <a:endParaRPr sz="1000">
              <a:solidFill>
                <a:schemeClr val="dk2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- Y los scripts de onsubmit.</a:t>
            </a:r>
            <a:endParaRPr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55"/>
          <p:cNvSpPr txBox="1"/>
          <p:nvPr/>
        </p:nvSpPr>
        <p:spPr>
          <a:xfrm>
            <a:off x="125850" y="429975"/>
            <a:ext cx="8753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18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Componentes del área main: </a:t>
            </a:r>
            <a:endParaRPr sz="18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1800">
                <a:solidFill>
                  <a:srgbClr val="EA4335"/>
                </a:solidFill>
                <a:latin typeface="Open Sans"/>
                <a:ea typeface="Open Sans"/>
                <a:cs typeface="Open Sans"/>
                <a:sym typeface="Open Sans"/>
              </a:rPr>
              <a:t>login - registration</a:t>
            </a:r>
            <a:r>
              <a:rPr lang="en" sz="1050">
                <a:solidFill>
                  <a:srgbClr val="800000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800">
                <a:solidFill>
                  <a:srgbClr val="EA4335"/>
                </a:solidFill>
                <a:latin typeface="Open Sans"/>
                <a:ea typeface="Open Sans"/>
                <a:cs typeface="Open Sans"/>
                <a:sym typeface="Open Sans"/>
              </a:rPr>
              <a:t>- userUpdate</a:t>
            </a:r>
            <a:endParaRPr sz="1800">
              <a:solidFill>
                <a:srgbClr val="EA4335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03" name="Google Shape;403;p55"/>
          <p:cNvSpPr/>
          <p:nvPr/>
        </p:nvSpPr>
        <p:spPr>
          <a:xfrm>
            <a:off x="4459626" y="1442004"/>
            <a:ext cx="243098" cy="290894"/>
          </a:xfrm>
          <a:custGeom>
            <a:rect b="b" l="l" r="r" t="t"/>
            <a:pathLst>
              <a:path extrusionOk="0" h="941" w="940">
                <a:moveTo>
                  <a:pt x="835" y="0"/>
                </a:moveTo>
                <a:lnTo>
                  <a:pt x="104" y="0"/>
                </a:lnTo>
                <a:cubicBezTo>
                  <a:pt x="47" y="0"/>
                  <a:pt x="0" y="48"/>
                  <a:pt x="0" y="105"/>
                </a:cubicBezTo>
                <a:lnTo>
                  <a:pt x="0" y="835"/>
                </a:lnTo>
                <a:cubicBezTo>
                  <a:pt x="0" y="892"/>
                  <a:pt x="47" y="940"/>
                  <a:pt x="104" y="940"/>
                </a:cubicBezTo>
                <a:lnTo>
                  <a:pt x="835" y="940"/>
                </a:lnTo>
                <a:cubicBezTo>
                  <a:pt x="891" y="940"/>
                  <a:pt x="939" y="892"/>
                  <a:pt x="939" y="835"/>
                </a:cubicBezTo>
                <a:lnTo>
                  <a:pt x="939" y="105"/>
                </a:lnTo>
                <a:cubicBezTo>
                  <a:pt x="939" y="48"/>
                  <a:pt x="891" y="0"/>
                  <a:pt x="835" y="0"/>
                </a:cubicBezTo>
                <a:close/>
                <a:moveTo>
                  <a:pt x="313" y="734"/>
                </a:moveTo>
                <a:lnTo>
                  <a:pt x="208" y="734"/>
                </a:lnTo>
                <a:lnTo>
                  <a:pt x="208" y="367"/>
                </a:lnTo>
                <a:lnTo>
                  <a:pt x="313" y="367"/>
                </a:lnTo>
                <a:lnTo>
                  <a:pt x="313" y="734"/>
                </a:lnTo>
                <a:close/>
                <a:moveTo>
                  <a:pt x="522" y="734"/>
                </a:moveTo>
                <a:lnTo>
                  <a:pt x="417" y="734"/>
                </a:lnTo>
                <a:lnTo>
                  <a:pt x="417" y="212"/>
                </a:lnTo>
                <a:lnTo>
                  <a:pt x="522" y="212"/>
                </a:lnTo>
                <a:lnTo>
                  <a:pt x="522" y="734"/>
                </a:lnTo>
                <a:close/>
                <a:moveTo>
                  <a:pt x="730" y="734"/>
                </a:moveTo>
                <a:lnTo>
                  <a:pt x="626" y="734"/>
                </a:lnTo>
                <a:lnTo>
                  <a:pt x="626" y="525"/>
                </a:lnTo>
                <a:lnTo>
                  <a:pt x="730" y="525"/>
                </a:lnTo>
                <a:lnTo>
                  <a:pt x="730" y="73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4" name="Google Shape;404;p55"/>
          <p:cNvPicPr preferRelativeResize="0"/>
          <p:nvPr/>
        </p:nvPicPr>
        <p:blipFill rotWithShape="1">
          <a:blip r:embed="rId3">
            <a:alphaModFix/>
          </a:blip>
          <a:srcRect b="0" l="14286" r="21126" t="0"/>
          <a:stretch/>
        </p:blipFill>
        <p:spPr>
          <a:xfrm>
            <a:off x="245725" y="1265325"/>
            <a:ext cx="3142151" cy="3418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p55"/>
          <p:cNvPicPr preferRelativeResize="0"/>
          <p:nvPr/>
        </p:nvPicPr>
        <p:blipFill rotWithShape="1">
          <a:blip r:embed="rId4">
            <a:alphaModFix/>
          </a:blip>
          <a:srcRect b="0" l="25026" r="28307" t="0"/>
          <a:stretch/>
        </p:blipFill>
        <p:spPr>
          <a:xfrm>
            <a:off x="3513775" y="1265325"/>
            <a:ext cx="2775399" cy="3418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p55"/>
          <p:cNvPicPr preferRelativeResize="0"/>
          <p:nvPr/>
        </p:nvPicPr>
        <p:blipFill rotWithShape="1">
          <a:blip r:embed="rId5">
            <a:alphaModFix/>
          </a:blip>
          <a:srcRect b="0" l="25063" r="26317" t="0"/>
          <a:stretch/>
        </p:blipFill>
        <p:spPr>
          <a:xfrm>
            <a:off x="6415075" y="1265325"/>
            <a:ext cx="2019975" cy="3418026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Google Shape;407;p55"/>
          <p:cNvSpPr txBox="1"/>
          <p:nvPr/>
        </p:nvSpPr>
        <p:spPr>
          <a:xfrm>
            <a:off x="4290250" y="92175"/>
            <a:ext cx="4144800" cy="11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Implementación:</a:t>
            </a:r>
            <a:endParaRPr sz="1000">
              <a:solidFill>
                <a:schemeClr val="dk2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- Crear la plantilla del componente.</a:t>
            </a:r>
            <a:endParaRPr sz="1000">
              <a:solidFill>
                <a:schemeClr val="dk2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- Crear el yaml del diálogo y definición.</a:t>
            </a:r>
            <a:endParaRPr sz="1000">
              <a:solidFill>
                <a:schemeClr val="dk2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- Añadir traducciones de diálogos en el i18n.</a:t>
            </a:r>
            <a:endParaRPr sz="1000">
              <a:solidFill>
                <a:schemeClr val="dk2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- Y descargar de Maven repositorio las dependencias del modulo pur y del modulo de formularios.</a:t>
            </a:r>
            <a:endParaRPr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56"/>
          <p:cNvSpPr txBox="1"/>
          <p:nvPr/>
        </p:nvSpPr>
        <p:spPr>
          <a:xfrm>
            <a:off x="195300" y="284375"/>
            <a:ext cx="87534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18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Componentes del área main: </a:t>
            </a:r>
            <a:endParaRPr sz="18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1800">
                <a:solidFill>
                  <a:srgbClr val="EA4335"/>
                </a:solidFill>
                <a:latin typeface="Open Sans"/>
                <a:ea typeface="Open Sans"/>
                <a:cs typeface="Open Sans"/>
                <a:sym typeface="Open Sans"/>
              </a:rPr>
              <a:t>passwordChange - forgottenPassword - </a:t>
            </a:r>
            <a:endParaRPr sz="1800">
              <a:solidFill>
                <a:srgbClr val="EA4335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1800">
                <a:solidFill>
                  <a:srgbClr val="EA4335"/>
                </a:solidFill>
                <a:latin typeface="Open Sans"/>
                <a:ea typeface="Open Sans"/>
                <a:cs typeface="Open Sans"/>
                <a:sym typeface="Open Sans"/>
              </a:rPr>
              <a:t>enableUser </a:t>
            </a:r>
            <a:endParaRPr sz="1800">
              <a:solidFill>
                <a:srgbClr val="EA4335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13" name="Google Shape;413;p56"/>
          <p:cNvSpPr/>
          <p:nvPr/>
        </p:nvSpPr>
        <p:spPr>
          <a:xfrm>
            <a:off x="4459626" y="1442004"/>
            <a:ext cx="243098" cy="290894"/>
          </a:xfrm>
          <a:custGeom>
            <a:rect b="b" l="l" r="r" t="t"/>
            <a:pathLst>
              <a:path extrusionOk="0" h="941" w="940">
                <a:moveTo>
                  <a:pt x="835" y="0"/>
                </a:moveTo>
                <a:lnTo>
                  <a:pt x="104" y="0"/>
                </a:lnTo>
                <a:cubicBezTo>
                  <a:pt x="47" y="0"/>
                  <a:pt x="0" y="48"/>
                  <a:pt x="0" y="105"/>
                </a:cubicBezTo>
                <a:lnTo>
                  <a:pt x="0" y="835"/>
                </a:lnTo>
                <a:cubicBezTo>
                  <a:pt x="0" y="892"/>
                  <a:pt x="47" y="940"/>
                  <a:pt x="104" y="940"/>
                </a:cubicBezTo>
                <a:lnTo>
                  <a:pt x="835" y="940"/>
                </a:lnTo>
                <a:cubicBezTo>
                  <a:pt x="891" y="940"/>
                  <a:pt x="939" y="892"/>
                  <a:pt x="939" y="835"/>
                </a:cubicBezTo>
                <a:lnTo>
                  <a:pt x="939" y="105"/>
                </a:lnTo>
                <a:cubicBezTo>
                  <a:pt x="939" y="48"/>
                  <a:pt x="891" y="0"/>
                  <a:pt x="835" y="0"/>
                </a:cubicBezTo>
                <a:close/>
                <a:moveTo>
                  <a:pt x="313" y="734"/>
                </a:moveTo>
                <a:lnTo>
                  <a:pt x="208" y="734"/>
                </a:lnTo>
                <a:lnTo>
                  <a:pt x="208" y="367"/>
                </a:lnTo>
                <a:lnTo>
                  <a:pt x="313" y="367"/>
                </a:lnTo>
                <a:lnTo>
                  <a:pt x="313" y="734"/>
                </a:lnTo>
                <a:close/>
                <a:moveTo>
                  <a:pt x="522" y="734"/>
                </a:moveTo>
                <a:lnTo>
                  <a:pt x="417" y="734"/>
                </a:lnTo>
                <a:lnTo>
                  <a:pt x="417" y="212"/>
                </a:lnTo>
                <a:lnTo>
                  <a:pt x="522" y="212"/>
                </a:lnTo>
                <a:lnTo>
                  <a:pt x="522" y="734"/>
                </a:lnTo>
                <a:close/>
                <a:moveTo>
                  <a:pt x="730" y="734"/>
                </a:moveTo>
                <a:lnTo>
                  <a:pt x="626" y="734"/>
                </a:lnTo>
                <a:lnTo>
                  <a:pt x="626" y="525"/>
                </a:lnTo>
                <a:lnTo>
                  <a:pt x="730" y="525"/>
                </a:lnTo>
                <a:lnTo>
                  <a:pt x="730" y="73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14" name="Google Shape;414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800" y="1442000"/>
            <a:ext cx="3972125" cy="337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59625" y="1445775"/>
            <a:ext cx="3727724" cy="185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p56"/>
          <p:cNvPicPr preferRelativeResize="0"/>
          <p:nvPr/>
        </p:nvPicPr>
        <p:blipFill rotWithShape="1">
          <a:blip r:embed="rId5">
            <a:alphaModFix/>
          </a:blip>
          <a:srcRect b="10703" l="0" r="0" t="13493"/>
          <a:stretch/>
        </p:blipFill>
        <p:spPr>
          <a:xfrm>
            <a:off x="4459625" y="3409825"/>
            <a:ext cx="3727726" cy="1403875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p56"/>
          <p:cNvSpPr txBox="1"/>
          <p:nvPr/>
        </p:nvSpPr>
        <p:spPr>
          <a:xfrm>
            <a:off x="4889650" y="111250"/>
            <a:ext cx="4144800" cy="11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Implementación:</a:t>
            </a:r>
            <a:endParaRPr sz="1000">
              <a:solidFill>
                <a:schemeClr val="dk2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- Crear la plantilla del componente.</a:t>
            </a:r>
            <a:endParaRPr sz="1000">
              <a:solidFill>
                <a:schemeClr val="dk2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- Crear el yaml del diálogo y definición.</a:t>
            </a:r>
            <a:endParaRPr sz="1000">
              <a:solidFill>
                <a:schemeClr val="dk2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- Añadir traducciones de diálogos en el i18n.</a:t>
            </a:r>
            <a:endParaRPr sz="1000">
              <a:solidFill>
                <a:schemeClr val="dk2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- Y descargar de Maven repositorio las dependencias del modulo pur y del modulo de formularios.</a:t>
            </a:r>
            <a:endParaRPr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57"/>
          <p:cNvSpPr txBox="1"/>
          <p:nvPr/>
        </p:nvSpPr>
        <p:spPr>
          <a:xfrm>
            <a:off x="125850" y="429975"/>
            <a:ext cx="8753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16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Componentes del área aside: </a:t>
            </a:r>
            <a:r>
              <a:rPr lang="en" sz="1600">
                <a:solidFill>
                  <a:srgbClr val="EA4335"/>
                </a:solidFill>
                <a:latin typeface="Open Sans"/>
                <a:ea typeface="Open Sans"/>
                <a:cs typeface="Open Sans"/>
                <a:sym typeface="Open Sans"/>
              </a:rPr>
              <a:t>createPost - navbarMultiLink </a:t>
            </a:r>
            <a:r>
              <a:rPr lang="en" sz="16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(permite iconos con textos).</a:t>
            </a:r>
            <a:r>
              <a:rPr lang="en" sz="1600">
                <a:solidFill>
                  <a:srgbClr val="EA4335"/>
                </a:solidFill>
                <a:latin typeface="Open Sans"/>
                <a:ea typeface="Open Sans"/>
                <a:cs typeface="Open Sans"/>
                <a:sym typeface="Open Sans"/>
              </a:rPr>
              <a:t>  </a:t>
            </a:r>
            <a:endParaRPr sz="1600">
              <a:solidFill>
                <a:srgbClr val="EA4335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23" name="Google Shape;423;p57"/>
          <p:cNvSpPr/>
          <p:nvPr/>
        </p:nvSpPr>
        <p:spPr>
          <a:xfrm>
            <a:off x="4459626" y="1442004"/>
            <a:ext cx="243098" cy="290894"/>
          </a:xfrm>
          <a:custGeom>
            <a:rect b="b" l="l" r="r" t="t"/>
            <a:pathLst>
              <a:path extrusionOk="0" h="941" w="940">
                <a:moveTo>
                  <a:pt x="835" y="0"/>
                </a:moveTo>
                <a:lnTo>
                  <a:pt x="104" y="0"/>
                </a:lnTo>
                <a:cubicBezTo>
                  <a:pt x="47" y="0"/>
                  <a:pt x="0" y="48"/>
                  <a:pt x="0" y="105"/>
                </a:cubicBezTo>
                <a:lnTo>
                  <a:pt x="0" y="835"/>
                </a:lnTo>
                <a:cubicBezTo>
                  <a:pt x="0" y="892"/>
                  <a:pt x="47" y="940"/>
                  <a:pt x="104" y="940"/>
                </a:cubicBezTo>
                <a:lnTo>
                  <a:pt x="835" y="940"/>
                </a:lnTo>
                <a:cubicBezTo>
                  <a:pt x="891" y="940"/>
                  <a:pt x="939" y="892"/>
                  <a:pt x="939" y="835"/>
                </a:cubicBezTo>
                <a:lnTo>
                  <a:pt x="939" y="105"/>
                </a:lnTo>
                <a:cubicBezTo>
                  <a:pt x="939" y="48"/>
                  <a:pt x="891" y="0"/>
                  <a:pt x="835" y="0"/>
                </a:cubicBezTo>
                <a:close/>
                <a:moveTo>
                  <a:pt x="313" y="734"/>
                </a:moveTo>
                <a:lnTo>
                  <a:pt x="208" y="734"/>
                </a:lnTo>
                <a:lnTo>
                  <a:pt x="208" y="367"/>
                </a:lnTo>
                <a:lnTo>
                  <a:pt x="313" y="367"/>
                </a:lnTo>
                <a:lnTo>
                  <a:pt x="313" y="734"/>
                </a:lnTo>
                <a:close/>
                <a:moveTo>
                  <a:pt x="522" y="734"/>
                </a:moveTo>
                <a:lnTo>
                  <a:pt x="417" y="734"/>
                </a:lnTo>
                <a:lnTo>
                  <a:pt x="417" y="212"/>
                </a:lnTo>
                <a:lnTo>
                  <a:pt x="522" y="212"/>
                </a:lnTo>
                <a:lnTo>
                  <a:pt x="522" y="734"/>
                </a:lnTo>
                <a:close/>
                <a:moveTo>
                  <a:pt x="730" y="734"/>
                </a:moveTo>
                <a:lnTo>
                  <a:pt x="626" y="734"/>
                </a:lnTo>
                <a:lnTo>
                  <a:pt x="626" y="525"/>
                </a:lnTo>
                <a:lnTo>
                  <a:pt x="730" y="525"/>
                </a:lnTo>
                <a:lnTo>
                  <a:pt x="730" y="73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24" name="Google Shape;424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050" y="1338975"/>
            <a:ext cx="3032925" cy="88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9050" y="2372500"/>
            <a:ext cx="3032925" cy="161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53750" y="1338975"/>
            <a:ext cx="2704024" cy="2643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5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72900" y="1338975"/>
            <a:ext cx="2392050" cy="26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Google Shape;428;p57"/>
          <p:cNvSpPr txBox="1"/>
          <p:nvPr/>
        </p:nvSpPr>
        <p:spPr>
          <a:xfrm>
            <a:off x="1834200" y="4135375"/>
            <a:ext cx="2737800" cy="7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Implementación:</a:t>
            </a:r>
            <a:endParaRPr sz="1000">
              <a:solidFill>
                <a:schemeClr val="dk2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- Crear la plantilla del componente.</a:t>
            </a:r>
            <a:endParaRPr sz="1000">
              <a:solidFill>
                <a:schemeClr val="dk2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- Crear el yaml del diálogo y definición.</a:t>
            </a:r>
            <a:endParaRPr sz="1000">
              <a:solidFill>
                <a:schemeClr val="dk2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- Añadir traducciones de diálogos en el i18n.</a:t>
            </a:r>
            <a:endParaRPr sz="1000">
              <a:solidFill>
                <a:schemeClr val="dk2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- Redirección a los formularios.</a:t>
            </a:r>
            <a:endParaRPr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58"/>
          <p:cNvSpPr txBox="1"/>
          <p:nvPr/>
        </p:nvSpPr>
        <p:spPr>
          <a:xfrm>
            <a:off x="125850" y="429975"/>
            <a:ext cx="8753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18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Componentes del área aside: </a:t>
            </a:r>
            <a:r>
              <a:rPr lang="en" sz="1800">
                <a:solidFill>
                  <a:srgbClr val="EA4335"/>
                </a:solidFill>
                <a:latin typeface="Open Sans"/>
                <a:ea typeface="Open Sans"/>
                <a:cs typeface="Open Sans"/>
                <a:sym typeface="Open Sans"/>
              </a:rPr>
              <a:t>highlightedTopics - onlineUsers </a:t>
            </a:r>
            <a:endParaRPr sz="1800">
              <a:solidFill>
                <a:srgbClr val="EA4335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34" name="Google Shape;434;p58"/>
          <p:cNvSpPr/>
          <p:nvPr/>
        </p:nvSpPr>
        <p:spPr>
          <a:xfrm>
            <a:off x="4459626" y="1442004"/>
            <a:ext cx="243098" cy="290894"/>
          </a:xfrm>
          <a:custGeom>
            <a:rect b="b" l="l" r="r" t="t"/>
            <a:pathLst>
              <a:path extrusionOk="0" h="941" w="940">
                <a:moveTo>
                  <a:pt x="835" y="0"/>
                </a:moveTo>
                <a:lnTo>
                  <a:pt x="104" y="0"/>
                </a:lnTo>
                <a:cubicBezTo>
                  <a:pt x="47" y="0"/>
                  <a:pt x="0" y="48"/>
                  <a:pt x="0" y="105"/>
                </a:cubicBezTo>
                <a:lnTo>
                  <a:pt x="0" y="835"/>
                </a:lnTo>
                <a:cubicBezTo>
                  <a:pt x="0" y="892"/>
                  <a:pt x="47" y="940"/>
                  <a:pt x="104" y="940"/>
                </a:cubicBezTo>
                <a:lnTo>
                  <a:pt x="835" y="940"/>
                </a:lnTo>
                <a:cubicBezTo>
                  <a:pt x="891" y="940"/>
                  <a:pt x="939" y="892"/>
                  <a:pt x="939" y="835"/>
                </a:cubicBezTo>
                <a:lnTo>
                  <a:pt x="939" y="105"/>
                </a:lnTo>
                <a:cubicBezTo>
                  <a:pt x="939" y="48"/>
                  <a:pt x="891" y="0"/>
                  <a:pt x="835" y="0"/>
                </a:cubicBezTo>
                <a:close/>
                <a:moveTo>
                  <a:pt x="313" y="734"/>
                </a:moveTo>
                <a:lnTo>
                  <a:pt x="208" y="734"/>
                </a:lnTo>
                <a:lnTo>
                  <a:pt x="208" y="367"/>
                </a:lnTo>
                <a:lnTo>
                  <a:pt x="313" y="367"/>
                </a:lnTo>
                <a:lnTo>
                  <a:pt x="313" y="734"/>
                </a:lnTo>
                <a:close/>
                <a:moveTo>
                  <a:pt x="522" y="734"/>
                </a:moveTo>
                <a:lnTo>
                  <a:pt x="417" y="734"/>
                </a:lnTo>
                <a:lnTo>
                  <a:pt x="417" y="212"/>
                </a:lnTo>
                <a:lnTo>
                  <a:pt x="522" y="212"/>
                </a:lnTo>
                <a:lnTo>
                  <a:pt x="522" y="734"/>
                </a:lnTo>
                <a:close/>
                <a:moveTo>
                  <a:pt x="730" y="734"/>
                </a:moveTo>
                <a:lnTo>
                  <a:pt x="626" y="734"/>
                </a:lnTo>
                <a:lnTo>
                  <a:pt x="626" y="525"/>
                </a:lnTo>
                <a:lnTo>
                  <a:pt x="730" y="525"/>
                </a:lnTo>
                <a:lnTo>
                  <a:pt x="730" y="73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35" name="Google Shape;435;p58"/>
          <p:cNvPicPr preferRelativeResize="0"/>
          <p:nvPr/>
        </p:nvPicPr>
        <p:blipFill rotWithShape="1">
          <a:blip r:embed="rId3">
            <a:alphaModFix/>
          </a:blip>
          <a:srcRect b="0" l="0" r="921" t="17039"/>
          <a:stretch/>
        </p:blipFill>
        <p:spPr>
          <a:xfrm>
            <a:off x="234500" y="3041425"/>
            <a:ext cx="3499285" cy="179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Google Shape;436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4500" y="1175350"/>
            <a:ext cx="3513200" cy="179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" name="Google Shape;437;p58"/>
          <p:cNvPicPr preferRelativeResize="0"/>
          <p:nvPr/>
        </p:nvPicPr>
        <p:blipFill rotWithShape="1">
          <a:blip r:embed="rId5">
            <a:alphaModFix/>
          </a:blip>
          <a:srcRect b="0" l="7001" r="5040" t="0"/>
          <a:stretch/>
        </p:blipFill>
        <p:spPr>
          <a:xfrm>
            <a:off x="3837850" y="1175350"/>
            <a:ext cx="2460650" cy="268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p5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88650" y="1175350"/>
            <a:ext cx="2606499" cy="2684249"/>
          </a:xfrm>
          <a:prstGeom prst="rect">
            <a:avLst/>
          </a:prstGeom>
          <a:noFill/>
          <a:ln>
            <a:noFill/>
          </a:ln>
        </p:spPr>
      </p:pic>
      <p:sp>
        <p:nvSpPr>
          <p:cNvPr id="439" name="Google Shape;439;p58"/>
          <p:cNvSpPr txBox="1"/>
          <p:nvPr/>
        </p:nvSpPr>
        <p:spPr>
          <a:xfrm>
            <a:off x="3932100" y="3908575"/>
            <a:ext cx="3682500" cy="11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Implementación:</a:t>
            </a:r>
            <a:endParaRPr sz="1000">
              <a:solidFill>
                <a:schemeClr val="dk2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- Crear la plantilla del componente.</a:t>
            </a:r>
            <a:endParaRPr sz="1000">
              <a:solidFill>
                <a:schemeClr val="dk2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- Crear el yaml del diálogo y definición.</a:t>
            </a:r>
            <a:endParaRPr sz="1000">
              <a:solidFill>
                <a:schemeClr val="dk2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- Añadir traducciones de diálogos en el i18n.</a:t>
            </a:r>
            <a:endParaRPr sz="1000">
              <a:solidFill>
                <a:schemeClr val="dk2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- Mostraba los productos en base a los intereses.</a:t>
            </a:r>
            <a:endParaRPr sz="1000">
              <a:solidFill>
                <a:schemeClr val="dk2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- Se serializaba cada usuario que se fuera conectando.</a:t>
            </a:r>
            <a:endParaRPr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3"/>
          <p:cNvSpPr txBox="1"/>
          <p:nvPr/>
        </p:nvSpPr>
        <p:spPr>
          <a:xfrm>
            <a:off x="517675" y="524350"/>
            <a:ext cx="61551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" sz="24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Descripción del proyecto</a:t>
            </a:r>
            <a:endParaRPr sz="24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8" name="Google Shape;118;p23"/>
          <p:cNvSpPr txBox="1"/>
          <p:nvPr/>
        </p:nvSpPr>
        <p:spPr>
          <a:xfrm>
            <a:off x="517675" y="1555050"/>
            <a:ext cx="4245300" cy="25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4285F4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Tecnologías:</a:t>
            </a:r>
            <a:endParaRPr>
              <a:solidFill>
                <a:srgbClr val="4285F4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0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• FreeMarker como motor de plantillas.</a:t>
            </a:r>
            <a:endParaRPr sz="10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0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• HTML para estructurar los elementos de la página.</a:t>
            </a:r>
            <a:endParaRPr sz="10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0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• CSS porque me permitía diseños personalizados después de auditar a diferencia de Bootstrap.</a:t>
            </a:r>
            <a:endParaRPr sz="10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" sz="10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• JavaScript para capturar eventos y comunicarme con el back-end.</a:t>
            </a:r>
            <a:endParaRPr sz="10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" sz="10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• Macros de FreeMarker para reutilizar código en combinación con JS.</a:t>
            </a:r>
            <a:endParaRPr sz="10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" sz="10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• Java para crear modelos, interfaces y clases para desarrollar las funcionalidades que iba necesitando.</a:t>
            </a:r>
            <a:endParaRPr sz="10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" sz="10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• JCR como sistema de persistencia.</a:t>
            </a:r>
            <a:endParaRPr sz="10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9" name="Google Shape;119;p23"/>
          <p:cNvSpPr/>
          <p:nvPr/>
        </p:nvSpPr>
        <p:spPr>
          <a:xfrm>
            <a:off x="4684213" y="1653525"/>
            <a:ext cx="288875" cy="274249"/>
          </a:xfrm>
          <a:custGeom>
            <a:rect b="b" l="l" r="r" t="t"/>
            <a:pathLst>
              <a:path extrusionOk="0" h="993" w="1045">
                <a:moveTo>
                  <a:pt x="522" y="798"/>
                </a:moveTo>
                <a:lnTo>
                  <a:pt x="844" y="992"/>
                </a:lnTo>
                <a:lnTo>
                  <a:pt x="759" y="626"/>
                </a:lnTo>
                <a:lnTo>
                  <a:pt x="1044" y="378"/>
                </a:lnTo>
                <a:lnTo>
                  <a:pt x="669" y="347"/>
                </a:lnTo>
                <a:lnTo>
                  <a:pt x="522" y="0"/>
                </a:lnTo>
                <a:lnTo>
                  <a:pt x="375" y="347"/>
                </a:lnTo>
                <a:lnTo>
                  <a:pt x="0" y="378"/>
                </a:lnTo>
                <a:lnTo>
                  <a:pt x="285" y="626"/>
                </a:lnTo>
                <a:lnTo>
                  <a:pt x="200" y="992"/>
                </a:lnTo>
                <a:lnTo>
                  <a:pt x="522" y="798"/>
                </a:lnTo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23"/>
          <p:cNvSpPr txBox="1"/>
          <p:nvPr/>
        </p:nvSpPr>
        <p:spPr>
          <a:xfrm>
            <a:off x="4973100" y="1555050"/>
            <a:ext cx="3658500" cy="14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4285F4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Protocolos</a:t>
            </a:r>
            <a:r>
              <a:rPr lang="en">
                <a:solidFill>
                  <a:srgbClr val="4285F4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:</a:t>
            </a:r>
            <a:endParaRPr sz="10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• Se implementó un servicio rest para pasar y recibir información desde entre el front-end y el back-end.</a:t>
            </a:r>
            <a:endParaRPr sz="10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• Se implementó un servicio de WebSocket para tener un canal de comunicación abierto entre los usuarios.</a:t>
            </a:r>
            <a:endParaRPr sz="10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1" name="Google Shape;121;p23"/>
          <p:cNvSpPr txBox="1"/>
          <p:nvPr/>
        </p:nvSpPr>
        <p:spPr>
          <a:xfrm>
            <a:off x="5026650" y="3351850"/>
            <a:ext cx="3658500" cy="14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4285F4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SEO</a:t>
            </a:r>
            <a:r>
              <a:rPr lang="en">
                <a:solidFill>
                  <a:srgbClr val="4285F4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:</a:t>
            </a:r>
            <a:endParaRPr sz="10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• Palabras claves en los títulos de la pagina.</a:t>
            </a:r>
            <a:endParaRPr sz="10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• Estructurar el contenido en elementos semánticos.</a:t>
            </a:r>
            <a:endParaRPr sz="10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• Intentar mostrar el contenido más relevante según las estadísticas.</a:t>
            </a:r>
            <a:endParaRPr sz="10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59"/>
          <p:cNvSpPr txBox="1"/>
          <p:nvPr/>
        </p:nvSpPr>
        <p:spPr>
          <a:xfrm>
            <a:off x="125850" y="429975"/>
            <a:ext cx="8753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15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Componentes del área </a:t>
            </a:r>
            <a:r>
              <a:rPr lang="en" sz="15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footer</a:t>
            </a:r>
            <a:r>
              <a:rPr lang="en" sz="15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: </a:t>
            </a:r>
            <a:r>
              <a:rPr lang="en" sz="1500">
                <a:solidFill>
                  <a:srgbClr val="EA4335"/>
                </a:solidFill>
                <a:latin typeface="Open Sans"/>
                <a:ea typeface="Open Sans"/>
                <a:cs typeface="Open Sans"/>
                <a:sym typeface="Open Sans"/>
              </a:rPr>
              <a:t>followUs - socialNetworks - generalInformation  - portalParticipate </a:t>
            </a:r>
            <a:endParaRPr sz="1500">
              <a:solidFill>
                <a:srgbClr val="EA4335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45" name="Google Shape;445;p59"/>
          <p:cNvSpPr/>
          <p:nvPr/>
        </p:nvSpPr>
        <p:spPr>
          <a:xfrm>
            <a:off x="4459626" y="1442004"/>
            <a:ext cx="243098" cy="290894"/>
          </a:xfrm>
          <a:custGeom>
            <a:rect b="b" l="l" r="r" t="t"/>
            <a:pathLst>
              <a:path extrusionOk="0" h="941" w="940">
                <a:moveTo>
                  <a:pt x="835" y="0"/>
                </a:moveTo>
                <a:lnTo>
                  <a:pt x="104" y="0"/>
                </a:lnTo>
                <a:cubicBezTo>
                  <a:pt x="47" y="0"/>
                  <a:pt x="0" y="48"/>
                  <a:pt x="0" y="105"/>
                </a:cubicBezTo>
                <a:lnTo>
                  <a:pt x="0" y="835"/>
                </a:lnTo>
                <a:cubicBezTo>
                  <a:pt x="0" y="892"/>
                  <a:pt x="47" y="940"/>
                  <a:pt x="104" y="940"/>
                </a:cubicBezTo>
                <a:lnTo>
                  <a:pt x="835" y="940"/>
                </a:lnTo>
                <a:cubicBezTo>
                  <a:pt x="891" y="940"/>
                  <a:pt x="939" y="892"/>
                  <a:pt x="939" y="835"/>
                </a:cubicBezTo>
                <a:lnTo>
                  <a:pt x="939" y="105"/>
                </a:lnTo>
                <a:cubicBezTo>
                  <a:pt x="939" y="48"/>
                  <a:pt x="891" y="0"/>
                  <a:pt x="835" y="0"/>
                </a:cubicBezTo>
                <a:close/>
                <a:moveTo>
                  <a:pt x="313" y="734"/>
                </a:moveTo>
                <a:lnTo>
                  <a:pt x="208" y="734"/>
                </a:lnTo>
                <a:lnTo>
                  <a:pt x="208" y="367"/>
                </a:lnTo>
                <a:lnTo>
                  <a:pt x="313" y="367"/>
                </a:lnTo>
                <a:lnTo>
                  <a:pt x="313" y="734"/>
                </a:lnTo>
                <a:close/>
                <a:moveTo>
                  <a:pt x="522" y="734"/>
                </a:moveTo>
                <a:lnTo>
                  <a:pt x="417" y="734"/>
                </a:lnTo>
                <a:lnTo>
                  <a:pt x="417" y="212"/>
                </a:lnTo>
                <a:lnTo>
                  <a:pt x="522" y="212"/>
                </a:lnTo>
                <a:lnTo>
                  <a:pt x="522" y="734"/>
                </a:lnTo>
                <a:close/>
                <a:moveTo>
                  <a:pt x="730" y="734"/>
                </a:moveTo>
                <a:lnTo>
                  <a:pt x="626" y="734"/>
                </a:lnTo>
                <a:lnTo>
                  <a:pt x="626" y="525"/>
                </a:lnTo>
                <a:lnTo>
                  <a:pt x="730" y="525"/>
                </a:lnTo>
                <a:lnTo>
                  <a:pt x="730" y="73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46" name="Google Shape;446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8601" y="927325"/>
            <a:ext cx="7086799" cy="191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" name="Google Shape;447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8600" y="2968300"/>
            <a:ext cx="2083577" cy="1995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48" name="Google Shape;448;p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66271" y="2968300"/>
            <a:ext cx="936454" cy="199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9" name="Google Shape;449;p5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95550" y="3006625"/>
            <a:ext cx="2619845" cy="1995426"/>
          </a:xfrm>
          <a:prstGeom prst="rect">
            <a:avLst/>
          </a:prstGeom>
          <a:noFill/>
          <a:ln>
            <a:noFill/>
          </a:ln>
        </p:spPr>
      </p:pic>
      <p:sp>
        <p:nvSpPr>
          <p:cNvPr id="450" name="Google Shape;450;p59"/>
          <p:cNvSpPr txBox="1"/>
          <p:nvPr/>
        </p:nvSpPr>
        <p:spPr>
          <a:xfrm>
            <a:off x="2934250" y="1768750"/>
            <a:ext cx="3682500" cy="11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Implementación:</a:t>
            </a:r>
            <a:endParaRPr sz="1000">
              <a:solidFill>
                <a:schemeClr val="dk2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- Crear la plantilla del componente.</a:t>
            </a:r>
            <a:endParaRPr sz="1000">
              <a:solidFill>
                <a:schemeClr val="dk2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- Crear el yaml del diálogo y definición.</a:t>
            </a:r>
            <a:endParaRPr sz="1000">
              <a:solidFill>
                <a:schemeClr val="dk2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- Añadir traducciones de diálogos en el i18n.</a:t>
            </a:r>
            <a:endParaRPr sz="1000">
              <a:solidFill>
                <a:schemeClr val="dk2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- General information lista ul que permite li sin límites.</a:t>
            </a:r>
            <a:endParaRPr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60"/>
          <p:cNvSpPr txBox="1"/>
          <p:nvPr/>
        </p:nvSpPr>
        <p:spPr>
          <a:xfrm>
            <a:off x="304800" y="462825"/>
            <a:ext cx="8753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15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Content apps: </a:t>
            </a:r>
            <a:r>
              <a:rPr lang="en" sz="1500">
                <a:solidFill>
                  <a:srgbClr val="EA4335"/>
                </a:solidFill>
                <a:latin typeface="Open Sans"/>
                <a:ea typeface="Open Sans"/>
                <a:cs typeface="Open Sans"/>
                <a:sym typeface="Open Sans"/>
              </a:rPr>
              <a:t>News</a:t>
            </a:r>
            <a:endParaRPr sz="1500">
              <a:solidFill>
                <a:srgbClr val="EA4335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56" name="Google Shape;456;p60"/>
          <p:cNvSpPr/>
          <p:nvPr/>
        </p:nvSpPr>
        <p:spPr>
          <a:xfrm>
            <a:off x="4459626" y="1442004"/>
            <a:ext cx="243098" cy="290894"/>
          </a:xfrm>
          <a:custGeom>
            <a:rect b="b" l="l" r="r" t="t"/>
            <a:pathLst>
              <a:path extrusionOk="0" h="941" w="940">
                <a:moveTo>
                  <a:pt x="835" y="0"/>
                </a:moveTo>
                <a:lnTo>
                  <a:pt x="104" y="0"/>
                </a:lnTo>
                <a:cubicBezTo>
                  <a:pt x="47" y="0"/>
                  <a:pt x="0" y="48"/>
                  <a:pt x="0" y="105"/>
                </a:cubicBezTo>
                <a:lnTo>
                  <a:pt x="0" y="835"/>
                </a:lnTo>
                <a:cubicBezTo>
                  <a:pt x="0" y="892"/>
                  <a:pt x="47" y="940"/>
                  <a:pt x="104" y="940"/>
                </a:cubicBezTo>
                <a:lnTo>
                  <a:pt x="835" y="940"/>
                </a:lnTo>
                <a:cubicBezTo>
                  <a:pt x="891" y="940"/>
                  <a:pt x="939" y="892"/>
                  <a:pt x="939" y="835"/>
                </a:cubicBezTo>
                <a:lnTo>
                  <a:pt x="939" y="105"/>
                </a:lnTo>
                <a:cubicBezTo>
                  <a:pt x="939" y="48"/>
                  <a:pt x="891" y="0"/>
                  <a:pt x="835" y="0"/>
                </a:cubicBezTo>
                <a:close/>
                <a:moveTo>
                  <a:pt x="313" y="734"/>
                </a:moveTo>
                <a:lnTo>
                  <a:pt x="208" y="734"/>
                </a:lnTo>
                <a:lnTo>
                  <a:pt x="208" y="367"/>
                </a:lnTo>
                <a:lnTo>
                  <a:pt x="313" y="367"/>
                </a:lnTo>
                <a:lnTo>
                  <a:pt x="313" y="734"/>
                </a:lnTo>
                <a:close/>
                <a:moveTo>
                  <a:pt x="522" y="734"/>
                </a:moveTo>
                <a:lnTo>
                  <a:pt x="417" y="734"/>
                </a:lnTo>
                <a:lnTo>
                  <a:pt x="417" y="212"/>
                </a:lnTo>
                <a:lnTo>
                  <a:pt x="522" y="212"/>
                </a:lnTo>
                <a:lnTo>
                  <a:pt x="522" y="734"/>
                </a:lnTo>
                <a:close/>
                <a:moveTo>
                  <a:pt x="730" y="734"/>
                </a:moveTo>
                <a:lnTo>
                  <a:pt x="626" y="734"/>
                </a:lnTo>
                <a:lnTo>
                  <a:pt x="626" y="525"/>
                </a:lnTo>
                <a:lnTo>
                  <a:pt x="730" y="525"/>
                </a:lnTo>
                <a:lnTo>
                  <a:pt x="730" y="73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57" name="Google Shape;457;p60"/>
          <p:cNvPicPr preferRelativeResize="0"/>
          <p:nvPr/>
        </p:nvPicPr>
        <p:blipFill rotWithShape="1">
          <a:blip r:embed="rId3">
            <a:alphaModFix/>
          </a:blip>
          <a:srcRect b="0" l="0" r="52036" t="0"/>
          <a:stretch/>
        </p:blipFill>
        <p:spPr>
          <a:xfrm>
            <a:off x="304800" y="878325"/>
            <a:ext cx="2415226" cy="4067684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" name="Google Shape;458;p60"/>
          <p:cNvPicPr preferRelativeResize="0"/>
          <p:nvPr/>
        </p:nvPicPr>
        <p:blipFill rotWithShape="1">
          <a:blip r:embed="rId4">
            <a:alphaModFix/>
          </a:blip>
          <a:srcRect b="34861" l="0" r="59874" t="0"/>
          <a:stretch/>
        </p:blipFill>
        <p:spPr>
          <a:xfrm>
            <a:off x="3004675" y="878325"/>
            <a:ext cx="2463374" cy="4067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" name="Google Shape;459;p60"/>
          <p:cNvPicPr preferRelativeResize="0"/>
          <p:nvPr/>
        </p:nvPicPr>
        <p:blipFill rotWithShape="1">
          <a:blip r:embed="rId5">
            <a:alphaModFix/>
          </a:blip>
          <a:srcRect b="0" l="0" r="60761" t="0"/>
          <a:stretch/>
        </p:blipFill>
        <p:spPr>
          <a:xfrm>
            <a:off x="5711475" y="878325"/>
            <a:ext cx="2366400" cy="4067676"/>
          </a:xfrm>
          <a:prstGeom prst="rect">
            <a:avLst/>
          </a:prstGeom>
          <a:noFill/>
          <a:ln>
            <a:noFill/>
          </a:ln>
        </p:spPr>
      </p:pic>
      <p:sp>
        <p:nvSpPr>
          <p:cNvPr id="460" name="Google Shape;460;p60"/>
          <p:cNvSpPr txBox="1"/>
          <p:nvPr/>
        </p:nvSpPr>
        <p:spPr>
          <a:xfrm>
            <a:off x="2775600" y="210175"/>
            <a:ext cx="6066000" cy="5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Implementación:</a:t>
            </a:r>
            <a:endParaRPr sz="1000">
              <a:solidFill>
                <a:schemeClr val="dk2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- Creación de modelos y sub modelos, establecer la estructura de formularios y los tipos de nodos.</a:t>
            </a:r>
            <a:endParaRPr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61"/>
          <p:cNvSpPr txBox="1"/>
          <p:nvPr/>
        </p:nvSpPr>
        <p:spPr>
          <a:xfrm>
            <a:off x="304800" y="462825"/>
            <a:ext cx="8753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15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Content apps: </a:t>
            </a:r>
            <a:r>
              <a:rPr lang="en" sz="1500">
                <a:solidFill>
                  <a:srgbClr val="EA4335"/>
                </a:solidFill>
                <a:latin typeface="Open Sans"/>
                <a:ea typeface="Open Sans"/>
                <a:cs typeface="Open Sans"/>
                <a:sym typeface="Open Sans"/>
              </a:rPr>
              <a:t>Products</a:t>
            </a:r>
            <a:endParaRPr sz="1500">
              <a:solidFill>
                <a:srgbClr val="EA4335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66" name="Google Shape;466;p61"/>
          <p:cNvSpPr/>
          <p:nvPr/>
        </p:nvSpPr>
        <p:spPr>
          <a:xfrm>
            <a:off x="4459626" y="1442004"/>
            <a:ext cx="243098" cy="290894"/>
          </a:xfrm>
          <a:custGeom>
            <a:rect b="b" l="l" r="r" t="t"/>
            <a:pathLst>
              <a:path extrusionOk="0" h="941" w="940">
                <a:moveTo>
                  <a:pt x="835" y="0"/>
                </a:moveTo>
                <a:lnTo>
                  <a:pt x="104" y="0"/>
                </a:lnTo>
                <a:cubicBezTo>
                  <a:pt x="47" y="0"/>
                  <a:pt x="0" y="48"/>
                  <a:pt x="0" y="105"/>
                </a:cubicBezTo>
                <a:lnTo>
                  <a:pt x="0" y="835"/>
                </a:lnTo>
                <a:cubicBezTo>
                  <a:pt x="0" y="892"/>
                  <a:pt x="47" y="940"/>
                  <a:pt x="104" y="940"/>
                </a:cubicBezTo>
                <a:lnTo>
                  <a:pt x="835" y="940"/>
                </a:lnTo>
                <a:cubicBezTo>
                  <a:pt x="891" y="940"/>
                  <a:pt x="939" y="892"/>
                  <a:pt x="939" y="835"/>
                </a:cubicBezTo>
                <a:lnTo>
                  <a:pt x="939" y="105"/>
                </a:lnTo>
                <a:cubicBezTo>
                  <a:pt x="939" y="48"/>
                  <a:pt x="891" y="0"/>
                  <a:pt x="835" y="0"/>
                </a:cubicBezTo>
                <a:close/>
                <a:moveTo>
                  <a:pt x="313" y="734"/>
                </a:moveTo>
                <a:lnTo>
                  <a:pt x="208" y="734"/>
                </a:lnTo>
                <a:lnTo>
                  <a:pt x="208" y="367"/>
                </a:lnTo>
                <a:lnTo>
                  <a:pt x="313" y="367"/>
                </a:lnTo>
                <a:lnTo>
                  <a:pt x="313" y="734"/>
                </a:lnTo>
                <a:close/>
                <a:moveTo>
                  <a:pt x="522" y="734"/>
                </a:moveTo>
                <a:lnTo>
                  <a:pt x="417" y="734"/>
                </a:lnTo>
                <a:lnTo>
                  <a:pt x="417" y="212"/>
                </a:lnTo>
                <a:lnTo>
                  <a:pt x="522" y="212"/>
                </a:lnTo>
                <a:lnTo>
                  <a:pt x="522" y="734"/>
                </a:lnTo>
                <a:close/>
                <a:moveTo>
                  <a:pt x="730" y="734"/>
                </a:moveTo>
                <a:lnTo>
                  <a:pt x="626" y="734"/>
                </a:lnTo>
                <a:lnTo>
                  <a:pt x="626" y="525"/>
                </a:lnTo>
                <a:lnTo>
                  <a:pt x="730" y="525"/>
                </a:lnTo>
                <a:lnTo>
                  <a:pt x="730" y="73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67" name="Google Shape;467;p61"/>
          <p:cNvPicPr preferRelativeResize="0"/>
          <p:nvPr/>
        </p:nvPicPr>
        <p:blipFill rotWithShape="1">
          <a:blip r:embed="rId3">
            <a:alphaModFix/>
          </a:blip>
          <a:srcRect b="0" l="0" r="51772" t="0"/>
          <a:stretch/>
        </p:blipFill>
        <p:spPr>
          <a:xfrm>
            <a:off x="152400" y="1184000"/>
            <a:ext cx="2003798" cy="335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8" name="Google Shape;468;p61"/>
          <p:cNvPicPr preferRelativeResize="0"/>
          <p:nvPr/>
        </p:nvPicPr>
        <p:blipFill rotWithShape="1">
          <a:blip r:embed="rId4">
            <a:alphaModFix/>
          </a:blip>
          <a:srcRect b="0" l="0" r="60259" t="0"/>
          <a:stretch/>
        </p:blipFill>
        <p:spPr>
          <a:xfrm>
            <a:off x="2248375" y="1184000"/>
            <a:ext cx="2592024" cy="335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9" name="Google Shape;469;p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32575" y="1184000"/>
            <a:ext cx="3998798" cy="2049026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Google Shape;470;p61"/>
          <p:cNvSpPr txBox="1"/>
          <p:nvPr/>
        </p:nvSpPr>
        <p:spPr>
          <a:xfrm>
            <a:off x="2865475" y="371925"/>
            <a:ext cx="6066000" cy="5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Implementación:</a:t>
            </a:r>
            <a:endParaRPr sz="1000">
              <a:solidFill>
                <a:schemeClr val="dk2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- Creación de modelos y sub modelos, establecer la estructura de formularios y los tipos de nodos.</a:t>
            </a:r>
            <a:endParaRPr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62"/>
          <p:cNvSpPr txBox="1"/>
          <p:nvPr/>
        </p:nvSpPr>
        <p:spPr>
          <a:xfrm>
            <a:off x="304800" y="462825"/>
            <a:ext cx="8753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15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Content apps: </a:t>
            </a:r>
            <a:r>
              <a:rPr lang="en" sz="1500">
                <a:solidFill>
                  <a:srgbClr val="EA4335"/>
                </a:solidFill>
                <a:latin typeface="Open Sans"/>
                <a:ea typeface="Open Sans"/>
                <a:cs typeface="Open Sans"/>
                <a:sym typeface="Open Sans"/>
              </a:rPr>
              <a:t>Forum</a:t>
            </a:r>
            <a:endParaRPr sz="1500">
              <a:solidFill>
                <a:srgbClr val="EA4335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76" name="Google Shape;476;p62"/>
          <p:cNvSpPr/>
          <p:nvPr/>
        </p:nvSpPr>
        <p:spPr>
          <a:xfrm>
            <a:off x="4459626" y="1442004"/>
            <a:ext cx="243098" cy="290894"/>
          </a:xfrm>
          <a:custGeom>
            <a:rect b="b" l="l" r="r" t="t"/>
            <a:pathLst>
              <a:path extrusionOk="0" h="941" w="940">
                <a:moveTo>
                  <a:pt x="835" y="0"/>
                </a:moveTo>
                <a:lnTo>
                  <a:pt x="104" y="0"/>
                </a:lnTo>
                <a:cubicBezTo>
                  <a:pt x="47" y="0"/>
                  <a:pt x="0" y="48"/>
                  <a:pt x="0" y="105"/>
                </a:cubicBezTo>
                <a:lnTo>
                  <a:pt x="0" y="835"/>
                </a:lnTo>
                <a:cubicBezTo>
                  <a:pt x="0" y="892"/>
                  <a:pt x="47" y="940"/>
                  <a:pt x="104" y="940"/>
                </a:cubicBezTo>
                <a:lnTo>
                  <a:pt x="835" y="940"/>
                </a:lnTo>
                <a:cubicBezTo>
                  <a:pt x="891" y="940"/>
                  <a:pt x="939" y="892"/>
                  <a:pt x="939" y="835"/>
                </a:cubicBezTo>
                <a:lnTo>
                  <a:pt x="939" y="105"/>
                </a:lnTo>
                <a:cubicBezTo>
                  <a:pt x="939" y="48"/>
                  <a:pt x="891" y="0"/>
                  <a:pt x="835" y="0"/>
                </a:cubicBezTo>
                <a:close/>
                <a:moveTo>
                  <a:pt x="313" y="734"/>
                </a:moveTo>
                <a:lnTo>
                  <a:pt x="208" y="734"/>
                </a:lnTo>
                <a:lnTo>
                  <a:pt x="208" y="367"/>
                </a:lnTo>
                <a:lnTo>
                  <a:pt x="313" y="367"/>
                </a:lnTo>
                <a:lnTo>
                  <a:pt x="313" y="734"/>
                </a:lnTo>
                <a:close/>
                <a:moveTo>
                  <a:pt x="522" y="734"/>
                </a:moveTo>
                <a:lnTo>
                  <a:pt x="417" y="734"/>
                </a:lnTo>
                <a:lnTo>
                  <a:pt x="417" y="212"/>
                </a:lnTo>
                <a:lnTo>
                  <a:pt x="522" y="212"/>
                </a:lnTo>
                <a:lnTo>
                  <a:pt x="522" y="734"/>
                </a:lnTo>
                <a:close/>
                <a:moveTo>
                  <a:pt x="730" y="734"/>
                </a:moveTo>
                <a:lnTo>
                  <a:pt x="626" y="734"/>
                </a:lnTo>
                <a:lnTo>
                  <a:pt x="626" y="525"/>
                </a:lnTo>
                <a:lnTo>
                  <a:pt x="730" y="525"/>
                </a:lnTo>
                <a:lnTo>
                  <a:pt x="730" y="73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77" name="Google Shape;477;p62"/>
          <p:cNvPicPr preferRelativeResize="0"/>
          <p:nvPr/>
        </p:nvPicPr>
        <p:blipFill rotWithShape="1">
          <a:blip r:embed="rId3">
            <a:alphaModFix/>
          </a:blip>
          <a:srcRect b="0" l="0" r="52137" t="0"/>
          <a:stretch/>
        </p:blipFill>
        <p:spPr>
          <a:xfrm>
            <a:off x="880475" y="1139225"/>
            <a:ext cx="3295675" cy="332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" name="Google Shape;478;p62"/>
          <p:cNvPicPr preferRelativeResize="0"/>
          <p:nvPr/>
        </p:nvPicPr>
        <p:blipFill rotWithShape="1">
          <a:blip r:embed="rId4">
            <a:alphaModFix/>
          </a:blip>
          <a:srcRect b="0" l="0" r="50755" t="0"/>
          <a:stretch/>
        </p:blipFill>
        <p:spPr>
          <a:xfrm>
            <a:off x="4953650" y="1139225"/>
            <a:ext cx="2211374" cy="3686052"/>
          </a:xfrm>
          <a:prstGeom prst="rect">
            <a:avLst/>
          </a:prstGeom>
          <a:noFill/>
          <a:ln>
            <a:noFill/>
          </a:ln>
        </p:spPr>
      </p:pic>
      <p:sp>
        <p:nvSpPr>
          <p:cNvPr id="479" name="Google Shape;479;p62"/>
          <p:cNvSpPr txBox="1"/>
          <p:nvPr/>
        </p:nvSpPr>
        <p:spPr>
          <a:xfrm>
            <a:off x="2865475" y="321800"/>
            <a:ext cx="6066000" cy="5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Implementación:</a:t>
            </a:r>
            <a:endParaRPr sz="1000">
              <a:solidFill>
                <a:schemeClr val="dk2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- Creación de modelos y sub modelos, establecer la estructura de formularios y los tipos de nodos.</a:t>
            </a:r>
            <a:endParaRPr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9900"/>
        </a:solidFill>
      </p:bgPr>
    </p:bg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63"/>
          <p:cNvSpPr txBox="1"/>
          <p:nvPr/>
        </p:nvSpPr>
        <p:spPr>
          <a:xfrm>
            <a:off x="4343000" y="1563600"/>
            <a:ext cx="6302100" cy="20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Bienvenida</a:t>
            </a:r>
            <a:endParaRPr b="0" i="0" sz="14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Inicio</a:t>
            </a:r>
            <a:endParaRPr sz="1100">
              <a:solidFill>
                <a:srgbClr val="1F1F1F"/>
              </a:solidFill>
              <a:highlight>
                <a:srgbClr val="FFFFFF"/>
              </a:highlight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</a:pPr>
            <a:r>
              <a:rPr lang="en">
                <a:solidFill>
                  <a:schemeClr val="lt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Noticias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Productos</a:t>
            </a:r>
            <a:endParaRPr b="0" i="0" sz="14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Mensajes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Publicaciones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85" name="Google Shape;485;p63"/>
          <p:cNvSpPr txBox="1"/>
          <p:nvPr/>
        </p:nvSpPr>
        <p:spPr>
          <a:xfrm>
            <a:off x="152850" y="2082300"/>
            <a:ext cx="3765300" cy="9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Diseño de las páginas principales</a:t>
            </a:r>
            <a:endParaRPr b="0" i="0" sz="24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486" name="Google Shape;486;p63"/>
          <p:cNvCxnSpPr/>
          <p:nvPr/>
        </p:nvCxnSpPr>
        <p:spPr>
          <a:xfrm>
            <a:off x="4081825" y="1032150"/>
            <a:ext cx="36600" cy="30792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64"/>
          <p:cNvSpPr txBox="1"/>
          <p:nvPr/>
        </p:nvSpPr>
        <p:spPr>
          <a:xfrm>
            <a:off x="517675" y="524350"/>
            <a:ext cx="7000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18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Bienvenida</a:t>
            </a:r>
            <a:endParaRPr b="0" i="0" sz="1800" u="none" cap="none" strike="noStrike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92" name="Google Shape;492;p64"/>
          <p:cNvPicPr preferRelativeResize="0"/>
          <p:nvPr/>
        </p:nvPicPr>
        <p:blipFill rotWithShape="1">
          <a:blip r:embed="rId3">
            <a:alphaModFix/>
          </a:blip>
          <a:srcRect b="0" l="23330" r="23148" t="0"/>
          <a:stretch/>
        </p:blipFill>
        <p:spPr>
          <a:xfrm>
            <a:off x="865950" y="1056825"/>
            <a:ext cx="4345925" cy="3852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93" name="Google Shape;493;p64"/>
          <p:cNvPicPr preferRelativeResize="0"/>
          <p:nvPr/>
        </p:nvPicPr>
        <p:blipFill rotWithShape="1">
          <a:blip r:embed="rId4">
            <a:alphaModFix/>
          </a:blip>
          <a:srcRect b="0" l="30274" r="0" t="0"/>
          <a:stretch/>
        </p:blipFill>
        <p:spPr>
          <a:xfrm>
            <a:off x="5671053" y="1056825"/>
            <a:ext cx="1847425" cy="3852651"/>
          </a:xfrm>
          <a:prstGeom prst="rect">
            <a:avLst/>
          </a:prstGeom>
          <a:noFill/>
          <a:ln>
            <a:noFill/>
          </a:ln>
        </p:spPr>
      </p:pic>
      <p:sp>
        <p:nvSpPr>
          <p:cNvPr id="494" name="Google Shape;494;p64"/>
          <p:cNvSpPr txBox="1"/>
          <p:nvPr/>
        </p:nvSpPr>
        <p:spPr>
          <a:xfrm>
            <a:off x="2865475" y="222075"/>
            <a:ext cx="6066000" cy="65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Implementación:</a:t>
            </a:r>
            <a:endParaRPr sz="1000">
              <a:solidFill>
                <a:schemeClr val="dk2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- Creación de platillas, áreas y componentes disponibles, diálogos y definiciones.</a:t>
            </a:r>
            <a:endParaRPr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65"/>
          <p:cNvSpPr txBox="1"/>
          <p:nvPr/>
        </p:nvSpPr>
        <p:spPr>
          <a:xfrm>
            <a:off x="517675" y="524350"/>
            <a:ext cx="7000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18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Inicio</a:t>
            </a:r>
            <a:endParaRPr b="0" i="0" sz="1800" u="none" cap="none" strike="noStrike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500" name="Google Shape;500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8000" y="65025"/>
            <a:ext cx="4357426" cy="5013402"/>
          </a:xfrm>
          <a:prstGeom prst="rect">
            <a:avLst/>
          </a:prstGeom>
          <a:noFill/>
          <a:ln>
            <a:noFill/>
          </a:ln>
        </p:spPr>
      </p:pic>
      <p:sp>
        <p:nvSpPr>
          <p:cNvPr id="501" name="Google Shape;501;p65"/>
          <p:cNvSpPr txBox="1"/>
          <p:nvPr/>
        </p:nvSpPr>
        <p:spPr>
          <a:xfrm>
            <a:off x="157625" y="1425575"/>
            <a:ext cx="2134800" cy="19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Implementación:</a:t>
            </a:r>
            <a:endParaRPr sz="1000">
              <a:solidFill>
                <a:schemeClr val="dk2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- Creación de platillas, áreas y componentes disponibles, diálogos y definiciones.</a:t>
            </a:r>
            <a:endParaRPr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66"/>
          <p:cNvSpPr txBox="1"/>
          <p:nvPr/>
        </p:nvSpPr>
        <p:spPr>
          <a:xfrm>
            <a:off x="517675" y="524350"/>
            <a:ext cx="7000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18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Noticias</a:t>
            </a:r>
            <a:endParaRPr b="0" i="0" sz="1800" u="none" cap="none" strike="noStrike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507" name="Google Shape;507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0575" y="223037"/>
            <a:ext cx="5622850" cy="4697426"/>
          </a:xfrm>
          <a:prstGeom prst="rect">
            <a:avLst/>
          </a:prstGeom>
          <a:noFill/>
          <a:ln>
            <a:noFill/>
          </a:ln>
        </p:spPr>
      </p:pic>
      <p:sp>
        <p:nvSpPr>
          <p:cNvPr id="508" name="Google Shape;508;p66"/>
          <p:cNvSpPr txBox="1"/>
          <p:nvPr/>
        </p:nvSpPr>
        <p:spPr>
          <a:xfrm>
            <a:off x="157625" y="1425575"/>
            <a:ext cx="1862400" cy="19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Implementación:</a:t>
            </a:r>
            <a:endParaRPr sz="1000">
              <a:solidFill>
                <a:schemeClr val="dk2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- Creación de platillas, áreas y componentes disponibles, diálogos y definiciones.</a:t>
            </a:r>
            <a:endParaRPr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67"/>
          <p:cNvSpPr txBox="1"/>
          <p:nvPr/>
        </p:nvSpPr>
        <p:spPr>
          <a:xfrm>
            <a:off x="517675" y="524350"/>
            <a:ext cx="7000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18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Productos</a:t>
            </a:r>
            <a:endParaRPr b="0" i="0" sz="1800" u="none" cap="none" strike="noStrike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514" name="Google Shape;514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3326" y="802925"/>
            <a:ext cx="5017349" cy="3537650"/>
          </a:xfrm>
          <a:prstGeom prst="rect">
            <a:avLst/>
          </a:prstGeom>
          <a:noFill/>
          <a:ln>
            <a:noFill/>
          </a:ln>
        </p:spPr>
      </p:pic>
      <p:sp>
        <p:nvSpPr>
          <p:cNvPr id="515" name="Google Shape;515;p67"/>
          <p:cNvSpPr txBox="1"/>
          <p:nvPr/>
        </p:nvSpPr>
        <p:spPr>
          <a:xfrm>
            <a:off x="157625" y="1425575"/>
            <a:ext cx="1862400" cy="19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Implementación:</a:t>
            </a:r>
            <a:endParaRPr sz="1000">
              <a:solidFill>
                <a:schemeClr val="dk2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- Creación de platillas, áreas y componentes disponibles, diálogos y definiciones.</a:t>
            </a:r>
            <a:endParaRPr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68"/>
          <p:cNvSpPr txBox="1"/>
          <p:nvPr/>
        </p:nvSpPr>
        <p:spPr>
          <a:xfrm>
            <a:off x="517675" y="524350"/>
            <a:ext cx="7000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18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Mensajes</a:t>
            </a:r>
            <a:endParaRPr b="0" i="0" sz="1800" u="none" cap="none" strike="noStrike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521" name="Google Shape;521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6375" y="986050"/>
            <a:ext cx="7851250" cy="3725250"/>
          </a:xfrm>
          <a:prstGeom prst="rect">
            <a:avLst/>
          </a:prstGeom>
          <a:noFill/>
          <a:ln>
            <a:noFill/>
          </a:ln>
        </p:spPr>
      </p:pic>
      <p:sp>
        <p:nvSpPr>
          <p:cNvPr id="522" name="Google Shape;522;p68"/>
          <p:cNvSpPr txBox="1"/>
          <p:nvPr/>
        </p:nvSpPr>
        <p:spPr>
          <a:xfrm>
            <a:off x="7206675" y="1697800"/>
            <a:ext cx="1862400" cy="19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Implementación:</a:t>
            </a:r>
            <a:endParaRPr sz="1000">
              <a:solidFill>
                <a:schemeClr val="dk2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- Creación de platillas, áreas y componentes disponibles, diálogos y definiciones.</a:t>
            </a:r>
            <a:endParaRPr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4"/>
          <p:cNvSpPr txBox="1"/>
          <p:nvPr/>
        </p:nvSpPr>
        <p:spPr>
          <a:xfrm>
            <a:off x="351000" y="1040750"/>
            <a:ext cx="4113600" cy="40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800">
                <a:solidFill>
                  <a:srgbClr val="4285F4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Fase 1: Pre-Sprint (Planificación del Sprint)</a:t>
            </a:r>
            <a:endParaRPr sz="8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rgbClr val="34A853"/>
                </a:solidFill>
                <a:latin typeface="Open Sans"/>
                <a:ea typeface="Open Sans"/>
                <a:cs typeface="Open Sans"/>
                <a:sym typeface="Open Sans"/>
              </a:rPr>
              <a:t>1. </a:t>
            </a:r>
            <a:r>
              <a:rPr lang="en" sz="800">
                <a:solidFill>
                  <a:srgbClr val="34A853"/>
                </a:solidFill>
                <a:latin typeface="Open Sans"/>
                <a:ea typeface="Open Sans"/>
                <a:cs typeface="Open Sans"/>
                <a:sym typeface="Open Sans"/>
              </a:rPr>
              <a:t>Selección de historias de usuario para el sprint.</a:t>
            </a:r>
            <a:endParaRPr sz="800">
              <a:solidFill>
                <a:srgbClr val="34A85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rgbClr val="34A853"/>
                </a:solidFill>
                <a:latin typeface="Open Sans"/>
                <a:ea typeface="Open Sans"/>
                <a:cs typeface="Open Sans"/>
                <a:sym typeface="Open Sans"/>
              </a:rPr>
              <a:t>	</a:t>
            </a:r>
            <a:r>
              <a:rPr lang="en" sz="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- Product Backlog (priorizábamos características).</a:t>
            </a:r>
            <a:endParaRPr sz="800">
              <a:solidFill>
                <a:srgbClr val="34A85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2</a:t>
            </a:r>
            <a:r>
              <a:rPr lang="en" sz="8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. </a:t>
            </a:r>
            <a:r>
              <a:rPr lang="en" sz="8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Verificación de que las historias cumplan con las necesidades del cliente</a:t>
            </a:r>
            <a:r>
              <a:rPr lang="en" sz="8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sz="8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	- Más o menos adaptar el desarrollo a lo que pedia Claudia.</a:t>
            </a:r>
            <a:endParaRPr sz="8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rgbClr val="EA4335"/>
                </a:solidFill>
                <a:latin typeface="Open Sans"/>
                <a:ea typeface="Open Sans"/>
                <a:cs typeface="Open Sans"/>
                <a:sym typeface="Open Sans"/>
              </a:rPr>
              <a:t>3. Participación de todos los miembros del equipo en la planificación.</a:t>
            </a:r>
            <a:endParaRPr sz="800">
              <a:solidFill>
                <a:srgbClr val="EA4335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rgbClr val="34A853"/>
                </a:solidFill>
                <a:latin typeface="Open Sans"/>
                <a:ea typeface="Open Sans"/>
                <a:cs typeface="Open Sans"/>
                <a:sym typeface="Open Sans"/>
              </a:rPr>
              <a:t>4</a:t>
            </a:r>
            <a:r>
              <a:rPr lang="en" sz="800">
                <a:solidFill>
                  <a:srgbClr val="34A853"/>
                </a:solidFill>
                <a:latin typeface="Open Sans"/>
                <a:ea typeface="Open Sans"/>
                <a:cs typeface="Open Sans"/>
                <a:sym typeface="Open Sans"/>
              </a:rPr>
              <a:t>. </a:t>
            </a:r>
            <a:r>
              <a:rPr lang="en" sz="800">
                <a:solidFill>
                  <a:srgbClr val="34A853"/>
                </a:solidFill>
                <a:latin typeface="Open Sans"/>
                <a:ea typeface="Open Sans"/>
                <a:cs typeface="Open Sans"/>
                <a:sym typeface="Open Sans"/>
              </a:rPr>
              <a:t>Compromiso del equipo con el trabajo seleccionado para el sprint.</a:t>
            </a:r>
            <a:endParaRPr sz="800">
              <a:solidFill>
                <a:srgbClr val="34A85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rgbClr val="34A853"/>
                </a:solidFill>
                <a:latin typeface="Open Sans"/>
                <a:ea typeface="Open Sans"/>
                <a:cs typeface="Open Sans"/>
                <a:sym typeface="Open Sans"/>
              </a:rPr>
              <a:t>	</a:t>
            </a:r>
            <a:r>
              <a:rPr lang="en" sz="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- Los Sprint Backlog salían a tiempo.</a:t>
            </a:r>
            <a:endParaRPr sz="800">
              <a:solidFill>
                <a:srgbClr val="34A85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sz="8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800">
                <a:solidFill>
                  <a:srgbClr val="4285F4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Fase 2: In-Sprint (Ejecución del Sprint)</a:t>
            </a:r>
            <a:endParaRPr sz="8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34A853"/>
                </a:solidFill>
                <a:latin typeface="Open Sans"/>
                <a:ea typeface="Open Sans"/>
                <a:cs typeface="Open Sans"/>
                <a:sym typeface="Open Sans"/>
              </a:rPr>
              <a:t>1. </a:t>
            </a:r>
            <a:r>
              <a:rPr lang="en" sz="800">
                <a:solidFill>
                  <a:srgbClr val="34A853"/>
                </a:solidFill>
                <a:latin typeface="Open Sans"/>
                <a:ea typeface="Open Sans"/>
                <a:cs typeface="Open Sans"/>
                <a:sym typeface="Open Sans"/>
              </a:rPr>
              <a:t>Reuniones diarias (Daily Scrum) para revisar progreso, bloqueos y tareas diarias.</a:t>
            </a:r>
            <a:endParaRPr sz="800">
              <a:solidFill>
                <a:srgbClr val="34A85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34A853"/>
                </a:solidFill>
                <a:latin typeface="Open Sans"/>
                <a:ea typeface="Open Sans"/>
                <a:cs typeface="Open Sans"/>
                <a:sym typeface="Open Sans"/>
              </a:rPr>
              <a:t>	</a:t>
            </a:r>
            <a:r>
              <a:rPr lang="en" sz="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- Despues de las Daily con Jorge.</a:t>
            </a:r>
            <a:endParaRPr sz="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EA4335"/>
                </a:solidFill>
                <a:latin typeface="Open Sans"/>
                <a:ea typeface="Open Sans"/>
                <a:cs typeface="Open Sans"/>
                <a:sym typeface="Open Sans"/>
              </a:rPr>
              <a:t>2. </a:t>
            </a:r>
            <a:r>
              <a:rPr lang="en" sz="800">
                <a:solidFill>
                  <a:srgbClr val="EA4335"/>
                </a:solidFill>
                <a:latin typeface="Open Sans"/>
                <a:ea typeface="Open Sans"/>
                <a:cs typeface="Open Sans"/>
                <a:sym typeface="Open Sans"/>
              </a:rPr>
              <a:t>Actualización continua del tablero Kanban y gráficos de seguimiento.</a:t>
            </a:r>
            <a:endParaRPr sz="800">
              <a:solidFill>
                <a:srgbClr val="EA4335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34A853"/>
                </a:solidFill>
                <a:latin typeface="Open Sans"/>
                <a:ea typeface="Open Sans"/>
                <a:cs typeface="Open Sans"/>
                <a:sym typeface="Open Sans"/>
              </a:rPr>
              <a:t>3. El Scrum Master elimina impedimentos y algunos compañeros de empresa.</a:t>
            </a:r>
            <a:endParaRPr sz="800">
              <a:solidFill>
                <a:srgbClr val="34A85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4572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- Les enseñé a construir una API (get… ) y los recursos rest (mapear url).</a:t>
            </a:r>
            <a:endParaRPr sz="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4572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- Les enseñé el protocolo websocket y como añadirlo como componente.</a:t>
            </a:r>
            <a:endParaRPr sz="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4572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- Yeray nos introdujo a magnolia mediante Java los Viernes.</a:t>
            </a:r>
            <a:endParaRPr sz="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4572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- Alfredo nos resolvió dudas con los permisos en magnolia.</a:t>
            </a:r>
            <a:endParaRPr sz="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4572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- Zoilo nos aconsejaba con buenas prácticas (seguridad, filtros).</a:t>
            </a:r>
            <a:endParaRPr sz="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34A853"/>
                </a:solidFill>
                <a:latin typeface="Open Sans"/>
                <a:ea typeface="Open Sans"/>
                <a:cs typeface="Open Sans"/>
                <a:sym typeface="Open Sans"/>
              </a:rPr>
              <a:t>4. Verificación continua del cumplimiento de las historias de usuario.</a:t>
            </a:r>
            <a:endParaRPr sz="800">
              <a:solidFill>
                <a:srgbClr val="34A85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34A853"/>
                </a:solidFill>
                <a:latin typeface="Open Sans"/>
                <a:ea typeface="Open Sans"/>
                <a:cs typeface="Open Sans"/>
                <a:sym typeface="Open Sans"/>
              </a:rPr>
              <a:t>	</a:t>
            </a:r>
            <a:r>
              <a:rPr lang="en" sz="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- Durante las daily.</a:t>
            </a:r>
            <a:endParaRPr sz="800">
              <a:solidFill>
                <a:srgbClr val="34A85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7" name="Google Shape;127;p24"/>
          <p:cNvSpPr txBox="1"/>
          <p:nvPr/>
        </p:nvSpPr>
        <p:spPr>
          <a:xfrm>
            <a:off x="351000" y="486650"/>
            <a:ext cx="6155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" sz="24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Incorporación de la metodología Scrum</a:t>
            </a:r>
            <a:endParaRPr sz="24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8" name="Google Shape;128;p24"/>
          <p:cNvSpPr/>
          <p:nvPr/>
        </p:nvSpPr>
        <p:spPr>
          <a:xfrm>
            <a:off x="4685687" y="1710781"/>
            <a:ext cx="285935" cy="159748"/>
          </a:xfrm>
          <a:custGeom>
            <a:rect b="b" l="l" r="r" t="t"/>
            <a:pathLst>
              <a:path extrusionOk="0" h="526" w="941">
                <a:moveTo>
                  <a:pt x="0" y="316"/>
                </a:moveTo>
                <a:lnTo>
                  <a:pt x="105" y="316"/>
                </a:lnTo>
                <a:lnTo>
                  <a:pt x="105" y="212"/>
                </a:lnTo>
                <a:lnTo>
                  <a:pt x="0" y="212"/>
                </a:lnTo>
                <a:lnTo>
                  <a:pt x="0" y="316"/>
                </a:lnTo>
                <a:close/>
                <a:moveTo>
                  <a:pt x="0" y="525"/>
                </a:moveTo>
                <a:lnTo>
                  <a:pt x="105" y="525"/>
                </a:lnTo>
                <a:lnTo>
                  <a:pt x="105" y="421"/>
                </a:lnTo>
                <a:lnTo>
                  <a:pt x="0" y="421"/>
                </a:lnTo>
                <a:lnTo>
                  <a:pt x="0" y="525"/>
                </a:lnTo>
                <a:close/>
                <a:moveTo>
                  <a:pt x="0" y="105"/>
                </a:moveTo>
                <a:lnTo>
                  <a:pt x="105" y="105"/>
                </a:lnTo>
                <a:lnTo>
                  <a:pt x="105" y="0"/>
                </a:lnTo>
                <a:lnTo>
                  <a:pt x="0" y="0"/>
                </a:lnTo>
                <a:lnTo>
                  <a:pt x="0" y="105"/>
                </a:lnTo>
                <a:close/>
                <a:moveTo>
                  <a:pt x="209" y="316"/>
                </a:moveTo>
                <a:lnTo>
                  <a:pt x="940" y="316"/>
                </a:lnTo>
                <a:lnTo>
                  <a:pt x="940" y="212"/>
                </a:lnTo>
                <a:lnTo>
                  <a:pt x="209" y="212"/>
                </a:lnTo>
                <a:lnTo>
                  <a:pt x="209" y="316"/>
                </a:lnTo>
                <a:close/>
                <a:moveTo>
                  <a:pt x="209" y="525"/>
                </a:moveTo>
                <a:lnTo>
                  <a:pt x="940" y="525"/>
                </a:lnTo>
                <a:lnTo>
                  <a:pt x="940" y="421"/>
                </a:lnTo>
                <a:lnTo>
                  <a:pt x="209" y="421"/>
                </a:lnTo>
                <a:lnTo>
                  <a:pt x="209" y="525"/>
                </a:lnTo>
                <a:close/>
                <a:moveTo>
                  <a:pt x="209" y="0"/>
                </a:moveTo>
                <a:lnTo>
                  <a:pt x="209" y="105"/>
                </a:lnTo>
                <a:lnTo>
                  <a:pt x="940" y="105"/>
                </a:lnTo>
                <a:lnTo>
                  <a:pt x="940" y="0"/>
                </a:lnTo>
                <a:lnTo>
                  <a:pt x="20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24"/>
          <p:cNvSpPr txBox="1"/>
          <p:nvPr/>
        </p:nvSpPr>
        <p:spPr>
          <a:xfrm>
            <a:off x="4742200" y="1040750"/>
            <a:ext cx="41763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4285F4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Fase 3) Review/Demo-Sprint:</a:t>
            </a:r>
            <a:endParaRPr sz="800">
              <a:solidFill>
                <a:srgbClr val="4285F4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34A853"/>
                </a:solidFill>
                <a:latin typeface="Open Sans"/>
                <a:ea typeface="Open Sans"/>
                <a:cs typeface="Open Sans"/>
                <a:sym typeface="Open Sans"/>
              </a:rPr>
              <a:t>1. Verifica que el trabajo esté listo para la revisión.</a:t>
            </a:r>
            <a:endParaRPr sz="800">
              <a:solidFill>
                <a:srgbClr val="34A85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34A853"/>
                </a:solidFill>
                <a:latin typeface="Open Sans"/>
                <a:ea typeface="Open Sans"/>
                <a:cs typeface="Open Sans"/>
                <a:sym typeface="Open Sans"/>
              </a:rPr>
              <a:t>	</a:t>
            </a:r>
            <a:r>
              <a:rPr lang="en" sz="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- Dia antes de la presentación.</a:t>
            </a:r>
            <a:endParaRPr sz="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34A853"/>
                </a:solidFill>
                <a:latin typeface="Open Sans"/>
                <a:ea typeface="Open Sans"/>
                <a:cs typeface="Open Sans"/>
                <a:sym typeface="Open Sans"/>
              </a:rPr>
              <a:t>2. Se traé al cliente a la demostración.</a:t>
            </a:r>
            <a:endParaRPr sz="800">
              <a:solidFill>
                <a:srgbClr val="34A85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EA4335"/>
                </a:solidFill>
                <a:latin typeface="Open Sans"/>
                <a:ea typeface="Open Sans"/>
                <a:cs typeface="Open Sans"/>
                <a:sym typeface="Open Sans"/>
              </a:rPr>
              <a:t>3. Se obtienen comentarios.</a:t>
            </a:r>
            <a:endParaRPr sz="800">
              <a:solidFill>
                <a:srgbClr val="EA4335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4285F4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rgbClr val="4285F4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Fase 4) Retrospective:</a:t>
            </a:r>
            <a:endParaRPr sz="800">
              <a:solidFill>
                <a:srgbClr val="4285F4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34A853"/>
                </a:solidFill>
                <a:latin typeface="Open Sans"/>
                <a:ea typeface="Open Sans"/>
                <a:cs typeface="Open Sans"/>
                <a:sym typeface="Open Sans"/>
              </a:rPr>
              <a:t>1. Cada miembro comparte lo que salió bien.</a:t>
            </a:r>
            <a:endParaRPr sz="800">
              <a:solidFill>
                <a:srgbClr val="34A85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34A853"/>
                </a:solidFill>
                <a:latin typeface="Open Sans"/>
                <a:ea typeface="Open Sans"/>
                <a:cs typeface="Open Sans"/>
                <a:sym typeface="Open Sans"/>
              </a:rPr>
              <a:t>2. Cada miembro comparte lo que se puede mejorar.</a:t>
            </a:r>
            <a:endParaRPr sz="800">
              <a:solidFill>
                <a:srgbClr val="34A85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34A853"/>
                </a:solidFill>
                <a:latin typeface="Open Sans"/>
                <a:ea typeface="Open Sans"/>
                <a:cs typeface="Open Sans"/>
                <a:sym typeface="Open Sans"/>
              </a:rPr>
              <a:t>3. Ideas para mejorarlo.</a:t>
            </a:r>
            <a:endParaRPr sz="800">
              <a:solidFill>
                <a:srgbClr val="34A85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BBC04"/>
                </a:solidFill>
                <a:latin typeface="Open Sans"/>
                <a:ea typeface="Open Sans"/>
                <a:cs typeface="Open Sans"/>
                <a:sym typeface="Open Sans"/>
              </a:rPr>
              <a:t>4. Consejo para incorporar en los siguientes sprints lo que hay que mejorar.</a:t>
            </a:r>
            <a:endParaRPr sz="800">
              <a:solidFill>
                <a:srgbClr val="FBBC04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69"/>
          <p:cNvSpPr txBox="1"/>
          <p:nvPr/>
        </p:nvSpPr>
        <p:spPr>
          <a:xfrm>
            <a:off x="517675" y="524350"/>
            <a:ext cx="7000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18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Publicaciones</a:t>
            </a:r>
            <a:endParaRPr b="0" i="0" sz="1800" u="none" cap="none" strike="noStrike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528" name="Google Shape;528;p69"/>
          <p:cNvPicPr preferRelativeResize="0"/>
          <p:nvPr/>
        </p:nvPicPr>
        <p:blipFill rotWithShape="1">
          <a:blip r:embed="rId3">
            <a:alphaModFix/>
          </a:blip>
          <a:srcRect b="55436" l="0" r="0" t="0"/>
          <a:stretch/>
        </p:blipFill>
        <p:spPr>
          <a:xfrm>
            <a:off x="173062" y="1172775"/>
            <a:ext cx="7408127" cy="3562250"/>
          </a:xfrm>
          <a:prstGeom prst="rect">
            <a:avLst/>
          </a:prstGeom>
          <a:noFill/>
          <a:ln>
            <a:noFill/>
          </a:ln>
        </p:spPr>
      </p:pic>
      <p:sp>
        <p:nvSpPr>
          <p:cNvPr id="529" name="Google Shape;529;p69"/>
          <p:cNvSpPr txBox="1"/>
          <p:nvPr/>
        </p:nvSpPr>
        <p:spPr>
          <a:xfrm>
            <a:off x="7435875" y="2758025"/>
            <a:ext cx="1611600" cy="19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Implementación:</a:t>
            </a:r>
            <a:endParaRPr sz="1000">
              <a:solidFill>
                <a:schemeClr val="dk2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- Creación de platillas, áreas y componentes disponibles, diálogos y definiciones.</a:t>
            </a:r>
            <a:endParaRPr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4A853"/>
        </a:solidFill>
      </p:bgPr>
    </p:bg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70"/>
          <p:cNvSpPr txBox="1"/>
          <p:nvPr/>
        </p:nvSpPr>
        <p:spPr>
          <a:xfrm>
            <a:off x="3677475" y="1725150"/>
            <a:ext cx="49383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Pages | Assets | Tasks | Messages | JCR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Security | Site</a:t>
            </a:r>
            <a:endParaRPr b="0" i="0" sz="14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Passwords | </a:t>
            </a:r>
            <a:r>
              <a:rPr lang="en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Mail tools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Resource Files | Definitions | </a:t>
            </a:r>
            <a:r>
              <a:rPr lang="en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Configuration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News | Products | Forum | </a:t>
            </a:r>
            <a:r>
              <a:rPr lang="en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Tags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35" name="Google Shape;535;p70"/>
          <p:cNvSpPr txBox="1"/>
          <p:nvPr/>
        </p:nvSpPr>
        <p:spPr>
          <a:xfrm>
            <a:off x="-468875" y="2082300"/>
            <a:ext cx="3704400" cy="9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Configuraciones en Magnolia CMS</a:t>
            </a:r>
            <a:endParaRPr b="0" i="0" sz="24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536" name="Google Shape;536;p70"/>
          <p:cNvCxnSpPr/>
          <p:nvPr/>
        </p:nvCxnSpPr>
        <p:spPr>
          <a:xfrm>
            <a:off x="3460100" y="1032150"/>
            <a:ext cx="36600" cy="30792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71"/>
          <p:cNvSpPr txBox="1"/>
          <p:nvPr/>
        </p:nvSpPr>
        <p:spPr>
          <a:xfrm>
            <a:off x="517675" y="524350"/>
            <a:ext cx="7000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"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Configuraciones: </a:t>
            </a:r>
            <a:r>
              <a:rPr lang="en" sz="2400">
                <a:solidFill>
                  <a:srgbClr val="EA4335"/>
                </a:solidFill>
                <a:latin typeface="Open Sans"/>
                <a:ea typeface="Open Sans"/>
                <a:cs typeface="Open Sans"/>
                <a:sym typeface="Open Sans"/>
              </a:rPr>
              <a:t>Seguridad y Filtros.</a:t>
            </a:r>
            <a:endParaRPr b="0" i="0" sz="2400" u="none" cap="none" strike="noStrike">
              <a:solidFill>
                <a:srgbClr val="EA4335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542" name="Google Shape;542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225" y="1187925"/>
            <a:ext cx="3826675" cy="149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3" name="Google Shape;543;p71"/>
          <p:cNvPicPr preferRelativeResize="0"/>
          <p:nvPr/>
        </p:nvPicPr>
        <p:blipFill rotWithShape="1">
          <a:blip r:embed="rId4">
            <a:alphaModFix/>
          </a:blip>
          <a:srcRect b="0" l="0" r="58125" t="0"/>
          <a:stretch/>
        </p:blipFill>
        <p:spPr>
          <a:xfrm>
            <a:off x="6699750" y="1078450"/>
            <a:ext cx="2362250" cy="2711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44" name="Google Shape;544;p71"/>
          <p:cNvPicPr preferRelativeResize="0"/>
          <p:nvPr/>
        </p:nvPicPr>
        <p:blipFill rotWithShape="1">
          <a:blip r:embed="rId5">
            <a:alphaModFix/>
          </a:blip>
          <a:srcRect b="0" l="0" r="78555" t="0"/>
          <a:stretch/>
        </p:blipFill>
        <p:spPr>
          <a:xfrm>
            <a:off x="5012497" y="1187925"/>
            <a:ext cx="1633104" cy="271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7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1225" y="2847738"/>
            <a:ext cx="4877125" cy="18651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72"/>
          <p:cNvSpPr txBox="1"/>
          <p:nvPr/>
        </p:nvSpPr>
        <p:spPr>
          <a:xfrm>
            <a:off x="517675" y="524350"/>
            <a:ext cx="7000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"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Configuraciones: </a:t>
            </a:r>
            <a:r>
              <a:rPr lang="en" sz="2400">
                <a:solidFill>
                  <a:srgbClr val="EA4335"/>
                </a:solidFill>
                <a:latin typeface="Open Sans"/>
                <a:ea typeface="Open Sans"/>
                <a:cs typeface="Open Sans"/>
                <a:sym typeface="Open Sans"/>
              </a:rPr>
              <a:t>PUR</a:t>
            </a:r>
            <a:endParaRPr b="0" i="0" sz="2400" u="none" cap="none" strike="noStrike">
              <a:solidFill>
                <a:srgbClr val="EA4335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551" name="Google Shape;551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19900"/>
            <a:ext cx="3699026" cy="3760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2" name="Google Shape;552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14776" y="1219900"/>
            <a:ext cx="4987773" cy="21840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A4335"/>
        </a:solid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5"/>
          <p:cNvSpPr txBox="1"/>
          <p:nvPr/>
        </p:nvSpPr>
        <p:spPr>
          <a:xfrm>
            <a:off x="-460025" y="2082300"/>
            <a:ext cx="3704400" cy="9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Entendiendo </a:t>
            </a:r>
            <a:endParaRPr sz="2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al editor</a:t>
            </a:r>
            <a:endParaRPr b="0" i="0" sz="24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5" name="Google Shape;135;p25"/>
          <p:cNvSpPr txBox="1"/>
          <p:nvPr/>
        </p:nvSpPr>
        <p:spPr>
          <a:xfrm>
            <a:off x="3712425" y="1886850"/>
            <a:ext cx="39465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</a:t>
            </a: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lantillas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</a:t>
            </a: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omponentes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</a:t>
            </a: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iálogos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Content apps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Configuraciones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36" name="Google Shape;136;p25"/>
          <p:cNvCxnSpPr/>
          <p:nvPr/>
        </p:nvCxnSpPr>
        <p:spPr>
          <a:xfrm>
            <a:off x="3460100" y="1032150"/>
            <a:ext cx="36600" cy="30792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6"/>
          <p:cNvSpPr txBox="1"/>
          <p:nvPr/>
        </p:nvSpPr>
        <p:spPr>
          <a:xfrm>
            <a:off x="125850" y="429975"/>
            <a:ext cx="1740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18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Plantillas</a:t>
            </a:r>
            <a:endParaRPr b="0" i="0" sz="1800" u="none" cap="none" strike="noStrike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2" name="Google Shape;142;p26"/>
          <p:cNvSpPr/>
          <p:nvPr/>
        </p:nvSpPr>
        <p:spPr>
          <a:xfrm>
            <a:off x="4459626" y="1442004"/>
            <a:ext cx="243098" cy="290894"/>
          </a:xfrm>
          <a:custGeom>
            <a:rect b="b" l="l" r="r" t="t"/>
            <a:pathLst>
              <a:path extrusionOk="0" h="941" w="940">
                <a:moveTo>
                  <a:pt x="835" y="0"/>
                </a:moveTo>
                <a:lnTo>
                  <a:pt x="104" y="0"/>
                </a:lnTo>
                <a:cubicBezTo>
                  <a:pt x="47" y="0"/>
                  <a:pt x="0" y="48"/>
                  <a:pt x="0" y="105"/>
                </a:cubicBezTo>
                <a:lnTo>
                  <a:pt x="0" y="835"/>
                </a:lnTo>
                <a:cubicBezTo>
                  <a:pt x="0" y="892"/>
                  <a:pt x="47" y="940"/>
                  <a:pt x="104" y="940"/>
                </a:cubicBezTo>
                <a:lnTo>
                  <a:pt x="835" y="940"/>
                </a:lnTo>
                <a:cubicBezTo>
                  <a:pt x="891" y="940"/>
                  <a:pt x="939" y="892"/>
                  <a:pt x="939" y="835"/>
                </a:cubicBezTo>
                <a:lnTo>
                  <a:pt x="939" y="105"/>
                </a:lnTo>
                <a:cubicBezTo>
                  <a:pt x="939" y="48"/>
                  <a:pt x="891" y="0"/>
                  <a:pt x="835" y="0"/>
                </a:cubicBezTo>
                <a:close/>
                <a:moveTo>
                  <a:pt x="313" y="734"/>
                </a:moveTo>
                <a:lnTo>
                  <a:pt x="208" y="734"/>
                </a:lnTo>
                <a:lnTo>
                  <a:pt x="208" y="367"/>
                </a:lnTo>
                <a:lnTo>
                  <a:pt x="313" y="367"/>
                </a:lnTo>
                <a:lnTo>
                  <a:pt x="313" y="734"/>
                </a:lnTo>
                <a:close/>
                <a:moveTo>
                  <a:pt x="522" y="734"/>
                </a:moveTo>
                <a:lnTo>
                  <a:pt x="417" y="734"/>
                </a:lnTo>
                <a:lnTo>
                  <a:pt x="417" y="212"/>
                </a:lnTo>
                <a:lnTo>
                  <a:pt x="522" y="212"/>
                </a:lnTo>
                <a:lnTo>
                  <a:pt x="522" y="734"/>
                </a:lnTo>
                <a:close/>
                <a:moveTo>
                  <a:pt x="730" y="734"/>
                </a:moveTo>
                <a:lnTo>
                  <a:pt x="626" y="734"/>
                </a:lnTo>
                <a:lnTo>
                  <a:pt x="626" y="525"/>
                </a:lnTo>
                <a:lnTo>
                  <a:pt x="730" y="525"/>
                </a:lnTo>
                <a:lnTo>
                  <a:pt x="730" y="73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6550" y="216037"/>
            <a:ext cx="5410899" cy="4711425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6"/>
          <p:cNvSpPr txBox="1"/>
          <p:nvPr/>
        </p:nvSpPr>
        <p:spPr>
          <a:xfrm>
            <a:off x="543700" y="2807800"/>
            <a:ext cx="3407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45" name="Google Shape;145;p26"/>
          <p:cNvSpPr txBox="1"/>
          <p:nvPr/>
        </p:nvSpPr>
        <p:spPr>
          <a:xfrm>
            <a:off x="2217950" y="1216375"/>
            <a:ext cx="5010900" cy="7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46" name="Google Shape;146;p26"/>
          <p:cNvSpPr/>
          <p:nvPr/>
        </p:nvSpPr>
        <p:spPr>
          <a:xfrm>
            <a:off x="1739810" y="1095131"/>
            <a:ext cx="5730150" cy="882900"/>
          </a:xfrm>
          <a:custGeom>
            <a:rect b="b" l="l" r="r" t="t"/>
            <a:pathLst>
              <a:path extrusionOk="0" h="35316" w="229206">
                <a:moveTo>
                  <a:pt x="17943" y="4613"/>
                </a:moveTo>
                <a:cubicBezTo>
                  <a:pt x="47985" y="6959"/>
                  <a:pt x="78268" y="6267"/>
                  <a:pt x="108342" y="4376"/>
                </a:cubicBezTo>
                <a:cubicBezTo>
                  <a:pt x="113274" y="4066"/>
                  <a:pt x="117638" y="728"/>
                  <a:pt x="122541" y="117"/>
                </a:cubicBezTo>
                <a:cubicBezTo>
                  <a:pt x="126287" y="-350"/>
                  <a:pt x="129909" y="1847"/>
                  <a:pt x="133663" y="2246"/>
                </a:cubicBezTo>
                <a:cubicBezTo>
                  <a:pt x="143897" y="3333"/>
                  <a:pt x="154136" y="4850"/>
                  <a:pt x="164427" y="4850"/>
                </a:cubicBezTo>
                <a:cubicBezTo>
                  <a:pt x="180993" y="4850"/>
                  <a:pt x="198497" y="-412"/>
                  <a:pt x="214123" y="5086"/>
                </a:cubicBezTo>
                <a:cubicBezTo>
                  <a:pt x="218130" y="6496"/>
                  <a:pt x="222691" y="7100"/>
                  <a:pt x="225955" y="9819"/>
                </a:cubicBezTo>
                <a:cubicBezTo>
                  <a:pt x="229224" y="12542"/>
                  <a:pt x="228321" y="18107"/>
                  <a:pt x="228321" y="22361"/>
                </a:cubicBezTo>
                <a:cubicBezTo>
                  <a:pt x="228321" y="24098"/>
                  <a:pt x="230069" y="26710"/>
                  <a:pt x="228558" y="27568"/>
                </a:cubicBezTo>
                <a:cubicBezTo>
                  <a:pt x="211599" y="37204"/>
                  <a:pt x="189848" y="33484"/>
                  <a:pt x="170343" y="33484"/>
                </a:cubicBezTo>
                <a:cubicBezTo>
                  <a:pt x="137528" y="33484"/>
                  <a:pt x="104711" y="33426"/>
                  <a:pt x="71898" y="33010"/>
                </a:cubicBezTo>
                <a:cubicBezTo>
                  <a:pt x="61881" y="32883"/>
                  <a:pt x="51862" y="33010"/>
                  <a:pt x="41844" y="33010"/>
                </a:cubicBezTo>
                <a:cubicBezTo>
                  <a:pt x="30323" y="33010"/>
                  <a:pt x="16669" y="38761"/>
                  <a:pt x="7294" y="32064"/>
                </a:cubicBezTo>
                <a:cubicBezTo>
                  <a:pt x="1125" y="27657"/>
                  <a:pt x="-2798" y="15181"/>
                  <a:pt x="2561" y="9819"/>
                </a:cubicBezTo>
                <a:cubicBezTo>
                  <a:pt x="6496" y="5881"/>
                  <a:pt x="13547" y="6990"/>
                  <a:pt x="18180" y="3903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47" name="Google Shape;147;p26"/>
          <p:cNvSpPr/>
          <p:nvPr/>
        </p:nvSpPr>
        <p:spPr>
          <a:xfrm>
            <a:off x="1845331" y="1862816"/>
            <a:ext cx="5961750" cy="625875"/>
          </a:xfrm>
          <a:custGeom>
            <a:rect b="b" l="l" r="r" t="t"/>
            <a:pathLst>
              <a:path extrusionOk="0" h="25035" w="238470">
                <a:moveTo>
                  <a:pt x="6623" y="3012"/>
                </a:moveTo>
                <a:cubicBezTo>
                  <a:pt x="4912" y="4039"/>
                  <a:pt x="2220" y="3373"/>
                  <a:pt x="943" y="4906"/>
                </a:cubicBezTo>
                <a:cubicBezTo>
                  <a:pt x="-1776" y="8170"/>
                  <a:pt x="1963" y="14675"/>
                  <a:pt x="5676" y="16738"/>
                </a:cubicBezTo>
                <a:cubicBezTo>
                  <a:pt x="23118" y="26430"/>
                  <a:pt x="45357" y="21944"/>
                  <a:pt x="65311" y="21944"/>
                </a:cubicBezTo>
                <a:cubicBezTo>
                  <a:pt x="104043" y="21944"/>
                  <a:pt x="142965" y="25093"/>
                  <a:pt x="181504" y="21234"/>
                </a:cubicBezTo>
                <a:cubicBezTo>
                  <a:pt x="200266" y="19355"/>
                  <a:pt x="222717" y="31244"/>
                  <a:pt x="238063" y="20288"/>
                </a:cubicBezTo>
                <a:cubicBezTo>
                  <a:pt x="239499" y="19263"/>
                  <a:pt x="236630" y="17051"/>
                  <a:pt x="235696" y="15555"/>
                </a:cubicBezTo>
                <a:cubicBezTo>
                  <a:pt x="233016" y="11264"/>
                  <a:pt x="230712" y="6736"/>
                  <a:pt x="227887" y="2539"/>
                </a:cubicBezTo>
                <a:cubicBezTo>
                  <a:pt x="225363" y="-1212"/>
                  <a:pt x="218784" y="22"/>
                  <a:pt x="214398" y="1119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48" name="Google Shape;148;p26"/>
          <p:cNvSpPr/>
          <p:nvPr/>
        </p:nvSpPr>
        <p:spPr>
          <a:xfrm>
            <a:off x="1907833" y="2381850"/>
            <a:ext cx="5920425" cy="544725"/>
          </a:xfrm>
          <a:custGeom>
            <a:rect b="b" l="l" r="r" t="t"/>
            <a:pathLst>
              <a:path extrusionOk="0" h="21789" w="236817">
                <a:moveTo>
                  <a:pt x="13825" y="0"/>
                </a:moveTo>
                <a:cubicBezTo>
                  <a:pt x="9036" y="683"/>
                  <a:pt x="4758" y="3489"/>
                  <a:pt x="573" y="5916"/>
                </a:cubicBezTo>
                <a:cubicBezTo>
                  <a:pt x="-1076" y="6872"/>
                  <a:pt x="1221" y="10297"/>
                  <a:pt x="2940" y="11122"/>
                </a:cubicBezTo>
                <a:cubicBezTo>
                  <a:pt x="12647" y="15781"/>
                  <a:pt x="24018" y="15574"/>
                  <a:pt x="34650" y="17275"/>
                </a:cubicBezTo>
                <a:cubicBezTo>
                  <a:pt x="40564" y="18221"/>
                  <a:pt x="46184" y="20924"/>
                  <a:pt x="52162" y="21298"/>
                </a:cubicBezTo>
                <a:cubicBezTo>
                  <a:pt x="72410" y="22565"/>
                  <a:pt x="92815" y="21166"/>
                  <a:pt x="112980" y="18932"/>
                </a:cubicBezTo>
                <a:cubicBezTo>
                  <a:pt x="130857" y="16951"/>
                  <a:pt x="148951" y="19936"/>
                  <a:pt x="166935" y="19641"/>
                </a:cubicBezTo>
                <a:cubicBezTo>
                  <a:pt x="187522" y="19303"/>
                  <a:pt x="187522" y="19168"/>
                  <a:pt x="208112" y="19168"/>
                </a:cubicBezTo>
                <a:cubicBezTo>
                  <a:pt x="213320" y="19168"/>
                  <a:pt x="218645" y="20770"/>
                  <a:pt x="223730" y="19641"/>
                </a:cubicBezTo>
                <a:cubicBezTo>
                  <a:pt x="230830" y="18064"/>
                  <a:pt x="234781" y="9132"/>
                  <a:pt x="236746" y="2130"/>
                </a:cubicBezTo>
                <a:cubicBezTo>
                  <a:pt x="237322" y="78"/>
                  <a:pt x="232487" y="1893"/>
                  <a:pt x="230356" y="1893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49" name="Google Shape;149;p26"/>
          <p:cNvSpPr/>
          <p:nvPr/>
        </p:nvSpPr>
        <p:spPr>
          <a:xfrm>
            <a:off x="1803659" y="2760475"/>
            <a:ext cx="6225525" cy="2485375"/>
          </a:xfrm>
          <a:custGeom>
            <a:rect b="b" l="l" r="r" t="t"/>
            <a:pathLst>
              <a:path extrusionOk="0" h="99415" w="249021">
                <a:moveTo>
                  <a:pt x="25565" y="0"/>
                </a:moveTo>
                <a:cubicBezTo>
                  <a:pt x="19290" y="2689"/>
                  <a:pt x="9347" y="1545"/>
                  <a:pt x="6633" y="7809"/>
                </a:cubicBezTo>
                <a:cubicBezTo>
                  <a:pt x="1754" y="19069"/>
                  <a:pt x="-2183" y="32525"/>
                  <a:pt x="1427" y="44253"/>
                </a:cubicBezTo>
                <a:cubicBezTo>
                  <a:pt x="5228" y="56603"/>
                  <a:pt x="16628" y="65153"/>
                  <a:pt x="24382" y="75490"/>
                </a:cubicBezTo>
                <a:cubicBezTo>
                  <a:pt x="31546" y="85040"/>
                  <a:pt x="40362" y="95869"/>
                  <a:pt x="52069" y="98208"/>
                </a:cubicBezTo>
                <a:cubicBezTo>
                  <a:pt x="73024" y="102395"/>
                  <a:pt x="94622" y="94071"/>
                  <a:pt x="115964" y="93002"/>
                </a:cubicBezTo>
                <a:cubicBezTo>
                  <a:pt x="126600" y="92469"/>
                  <a:pt x="137262" y="93002"/>
                  <a:pt x="147911" y="93002"/>
                </a:cubicBezTo>
                <a:cubicBezTo>
                  <a:pt x="169682" y="93002"/>
                  <a:pt x="191454" y="93002"/>
                  <a:pt x="213225" y="93002"/>
                </a:cubicBezTo>
                <a:cubicBezTo>
                  <a:pt x="217496" y="93002"/>
                  <a:pt x="222450" y="94424"/>
                  <a:pt x="226004" y="92055"/>
                </a:cubicBezTo>
                <a:cubicBezTo>
                  <a:pt x="230450" y="89091"/>
                  <a:pt x="232369" y="83318"/>
                  <a:pt x="234287" y="78330"/>
                </a:cubicBezTo>
                <a:cubicBezTo>
                  <a:pt x="238792" y="66612"/>
                  <a:pt x="244432" y="55341"/>
                  <a:pt x="248722" y="43543"/>
                </a:cubicBezTo>
                <a:cubicBezTo>
                  <a:pt x="250401" y="38927"/>
                  <a:pt x="244421" y="34626"/>
                  <a:pt x="241386" y="30764"/>
                </a:cubicBezTo>
                <a:cubicBezTo>
                  <a:pt x="234580" y="22105"/>
                  <a:pt x="227418" y="13709"/>
                  <a:pt x="221035" y="4733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50" name="Google Shape;150;p26"/>
          <p:cNvSpPr txBox="1"/>
          <p:nvPr/>
        </p:nvSpPr>
        <p:spPr>
          <a:xfrm>
            <a:off x="620600" y="1415850"/>
            <a:ext cx="822300" cy="3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Publicas</a:t>
            </a:r>
            <a:endParaRPr sz="1800">
              <a:solidFill>
                <a:schemeClr val="accent1"/>
              </a:solidFill>
            </a:endParaRPr>
          </a:p>
        </p:txBody>
      </p:sp>
      <p:sp>
        <p:nvSpPr>
          <p:cNvPr id="151" name="Google Shape;151;p26"/>
          <p:cNvSpPr txBox="1"/>
          <p:nvPr/>
        </p:nvSpPr>
        <p:spPr>
          <a:xfrm>
            <a:off x="620600" y="2004150"/>
            <a:ext cx="822300" cy="3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EA4335"/>
                </a:solidFill>
                <a:latin typeface="Open Sans"/>
                <a:ea typeface="Open Sans"/>
                <a:cs typeface="Open Sans"/>
                <a:sym typeface="Open Sans"/>
              </a:rPr>
              <a:t>Privadas</a:t>
            </a:r>
            <a:endParaRPr sz="1800">
              <a:solidFill>
                <a:srgbClr val="EA4335"/>
              </a:solidFill>
            </a:endParaRPr>
          </a:p>
        </p:txBody>
      </p:sp>
      <p:sp>
        <p:nvSpPr>
          <p:cNvPr id="152" name="Google Shape;152;p26"/>
          <p:cNvSpPr txBox="1"/>
          <p:nvPr/>
        </p:nvSpPr>
        <p:spPr>
          <a:xfrm>
            <a:off x="620600" y="2405975"/>
            <a:ext cx="822300" cy="3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Publicas</a:t>
            </a:r>
            <a:endParaRPr sz="1800">
              <a:solidFill>
                <a:schemeClr val="accent1"/>
              </a:solidFill>
            </a:endParaRPr>
          </a:p>
        </p:txBody>
      </p:sp>
      <p:sp>
        <p:nvSpPr>
          <p:cNvPr id="153" name="Google Shape;153;p26"/>
          <p:cNvSpPr txBox="1"/>
          <p:nvPr/>
        </p:nvSpPr>
        <p:spPr>
          <a:xfrm>
            <a:off x="620600" y="3357525"/>
            <a:ext cx="822300" cy="3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EA4335"/>
                </a:solidFill>
                <a:latin typeface="Open Sans"/>
                <a:ea typeface="Open Sans"/>
                <a:cs typeface="Open Sans"/>
                <a:sym typeface="Open Sans"/>
              </a:rPr>
              <a:t>Privadas</a:t>
            </a:r>
            <a:endParaRPr sz="1800">
              <a:solidFill>
                <a:srgbClr val="EA4335"/>
              </a:solidFill>
            </a:endParaRPr>
          </a:p>
        </p:txBody>
      </p:sp>
      <p:sp>
        <p:nvSpPr>
          <p:cNvPr id="154" name="Google Shape;154;p26"/>
          <p:cNvSpPr txBox="1"/>
          <p:nvPr/>
        </p:nvSpPr>
        <p:spPr>
          <a:xfrm>
            <a:off x="7348325" y="431625"/>
            <a:ext cx="1740600" cy="12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Implementación: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- Aplicación de Pages.</a:t>
            </a:r>
            <a:endParaRPr sz="10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- Análisis de casos de uso.</a:t>
            </a:r>
            <a:endParaRPr sz="10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- Revisión de ejemplos en la aplicación de travel y en la documentación.</a:t>
            </a:r>
            <a:endParaRPr sz="10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7"/>
          <p:cNvSpPr txBox="1"/>
          <p:nvPr/>
        </p:nvSpPr>
        <p:spPr>
          <a:xfrm>
            <a:off x="125850" y="429975"/>
            <a:ext cx="1740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18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Plantillas</a:t>
            </a:r>
            <a:endParaRPr b="0" i="0" sz="1800" u="none" cap="none" strike="noStrike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0" name="Google Shape;160;p27"/>
          <p:cNvSpPr/>
          <p:nvPr/>
        </p:nvSpPr>
        <p:spPr>
          <a:xfrm>
            <a:off x="4459626" y="1442004"/>
            <a:ext cx="243098" cy="290894"/>
          </a:xfrm>
          <a:custGeom>
            <a:rect b="b" l="l" r="r" t="t"/>
            <a:pathLst>
              <a:path extrusionOk="0" h="941" w="940">
                <a:moveTo>
                  <a:pt x="835" y="0"/>
                </a:moveTo>
                <a:lnTo>
                  <a:pt x="104" y="0"/>
                </a:lnTo>
                <a:cubicBezTo>
                  <a:pt x="47" y="0"/>
                  <a:pt x="0" y="48"/>
                  <a:pt x="0" y="105"/>
                </a:cubicBezTo>
                <a:lnTo>
                  <a:pt x="0" y="835"/>
                </a:lnTo>
                <a:cubicBezTo>
                  <a:pt x="0" y="892"/>
                  <a:pt x="47" y="940"/>
                  <a:pt x="104" y="940"/>
                </a:cubicBezTo>
                <a:lnTo>
                  <a:pt x="835" y="940"/>
                </a:lnTo>
                <a:cubicBezTo>
                  <a:pt x="891" y="940"/>
                  <a:pt x="939" y="892"/>
                  <a:pt x="939" y="835"/>
                </a:cubicBezTo>
                <a:lnTo>
                  <a:pt x="939" y="105"/>
                </a:lnTo>
                <a:cubicBezTo>
                  <a:pt x="939" y="48"/>
                  <a:pt x="891" y="0"/>
                  <a:pt x="835" y="0"/>
                </a:cubicBezTo>
                <a:close/>
                <a:moveTo>
                  <a:pt x="313" y="734"/>
                </a:moveTo>
                <a:lnTo>
                  <a:pt x="208" y="734"/>
                </a:lnTo>
                <a:lnTo>
                  <a:pt x="208" y="367"/>
                </a:lnTo>
                <a:lnTo>
                  <a:pt x="313" y="367"/>
                </a:lnTo>
                <a:lnTo>
                  <a:pt x="313" y="734"/>
                </a:lnTo>
                <a:close/>
                <a:moveTo>
                  <a:pt x="522" y="734"/>
                </a:moveTo>
                <a:lnTo>
                  <a:pt x="417" y="734"/>
                </a:lnTo>
                <a:lnTo>
                  <a:pt x="417" y="212"/>
                </a:lnTo>
                <a:lnTo>
                  <a:pt x="522" y="212"/>
                </a:lnTo>
                <a:lnTo>
                  <a:pt x="522" y="734"/>
                </a:lnTo>
                <a:close/>
                <a:moveTo>
                  <a:pt x="730" y="734"/>
                </a:moveTo>
                <a:lnTo>
                  <a:pt x="626" y="734"/>
                </a:lnTo>
                <a:lnTo>
                  <a:pt x="626" y="525"/>
                </a:lnTo>
                <a:lnTo>
                  <a:pt x="730" y="525"/>
                </a:lnTo>
                <a:lnTo>
                  <a:pt x="730" y="73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1" name="Google Shape;16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475" y="1012125"/>
            <a:ext cx="3542650" cy="3547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7"/>
          <p:cNvPicPr preferRelativeResize="0"/>
          <p:nvPr/>
        </p:nvPicPr>
        <p:blipFill rotWithShape="1">
          <a:blip r:embed="rId4">
            <a:alphaModFix/>
          </a:blip>
          <a:srcRect b="0" l="6312" r="43029" t="16812"/>
          <a:stretch/>
        </p:blipFill>
        <p:spPr>
          <a:xfrm>
            <a:off x="4459625" y="1975725"/>
            <a:ext cx="3125025" cy="258365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7"/>
          <p:cNvSpPr txBox="1"/>
          <p:nvPr/>
        </p:nvSpPr>
        <p:spPr>
          <a:xfrm>
            <a:off x="4459625" y="239800"/>
            <a:ext cx="3908700" cy="14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"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• Authentication: </a:t>
            </a:r>
            <a:r>
              <a:rPr lang="en"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Platilla para los formularios.</a:t>
            </a:r>
            <a:endParaRPr sz="10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"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• Community: </a:t>
            </a:r>
            <a:r>
              <a:rPr lang="en"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Plantilla para el chat y el foro.</a:t>
            </a:r>
            <a:endParaRPr sz="10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"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• Content: </a:t>
            </a:r>
            <a:r>
              <a:rPr lang="en"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Plantilla para la página de noticias y productos.</a:t>
            </a:r>
            <a:endParaRPr sz="10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"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• Details: </a:t>
            </a:r>
            <a:r>
              <a:rPr lang="en"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Plantilla para mostrar detalles de noticias y productos.</a:t>
            </a:r>
            <a:endParaRPr sz="10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"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• Home: </a:t>
            </a:r>
            <a:r>
              <a:rPr lang="en"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Plantilla de la página de inicio y prototipo del módulo.</a:t>
            </a:r>
            <a:endParaRPr sz="10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"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• Welcome: </a:t>
            </a:r>
            <a:r>
              <a:rPr lang="en"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Plantilla de bienvenida al portal.</a:t>
            </a:r>
            <a:endParaRPr sz="10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4" name="Google Shape;164;p27"/>
          <p:cNvSpPr txBox="1"/>
          <p:nvPr/>
        </p:nvSpPr>
        <p:spPr>
          <a:xfrm>
            <a:off x="1798025" y="151400"/>
            <a:ext cx="2405700" cy="8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Implementación: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- Mediante la aplicación Site.</a:t>
            </a:r>
            <a:endParaRPr sz="10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- Prototipo: Basado en los requisitos.</a:t>
            </a:r>
            <a:endParaRPr sz="10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- Referenciada en la app de seguridad.</a:t>
            </a:r>
            <a:endParaRPr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8"/>
          <p:cNvSpPr txBox="1"/>
          <p:nvPr/>
        </p:nvSpPr>
        <p:spPr>
          <a:xfrm>
            <a:off x="125850" y="429975"/>
            <a:ext cx="1740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18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Plantillas</a:t>
            </a:r>
            <a:endParaRPr b="0" i="0" sz="1800" u="none" cap="none" strike="noStrike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0" name="Google Shape;170;p28"/>
          <p:cNvSpPr/>
          <p:nvPr/>
        </p:nvSpPr>
        <p:spPr>
          <a:xfrm>
            <a:off x="4459626" y="1442004"/>
            <a:ext cx="243098" cy="290894"/>
          </a:xfrm>
          <a:custGeom>
            <a:rect b="b" l="l" r="r" t="t"/>
            <a:pathLst>
              <a:path extrusionOk="0" h="941" w="940">
                <a:moveTo>
                  <a:pt x="835" y="0"/>
                </a:moveTo>
                <a:lnTo>
                  <a:pt x="104" y="0"/>
                </a:lnTo>
                <a:cubicBezTo>
                  <a:pt x="47" y="0"/>
                  <a:pt x="0" y="48"/>
                  <a:pt x="0" y="105"/>
                </a:cubicBezTo>
                <a:lnTo>
                  <a:pt x="0" y="835"/>
                </a:lnTo>
                <a:cubicBezTo>
                  <a:pt x="0" y="892"/>
                  <a:pt x="47" y="940"/>
                  <a:pt x="104" y="940"/>
                </a:cubicBezTo>
                <a:lnTo>
                  <a:pt x="835" y="940"/>
                </a:lnTo>
                <a:cubicBezTo>
                  <a:pt x="891" y="940"/>
                  <a:pt x="939" y="892"/>
                  <a:pt x="939" y="835"/>
                </a:cubicBezTo>
                <a:lnTo>
                  <a:pt x="939" y="105"/>
                </a:lnTo>
                <a:cubicBezTo>
                  <a:pt x="939" y="48"/>
                  <a:pt x="891" y="0"/>
                  <a:pt x="835" y="0"/>
                </a:cubicBezTo>
                <a:close/>
                <a:moveTo>
                  <a:pt x="313" y="734"/>
                </a:moveTo>
                <a:lnTo>
                  <a:pt x="208" y="734"/>
                </a:lnTo>
                <a:lnTo>
                  <a:pt x="208" y="367"/>
                </a:lnTo>
                <a:lnTo>
                  <a:pt x="313" y="367"/>
                </a:lnTo>
                <a:lnTo>
                  <a:pt x="313" y="734"/>
                </a:lnTo>
                <a:close/>
                <a:moveTo>
                  <a:pt x="522" y="734"/>
                </a:moveTo>
                <a:lnTo>
                  <a:pt x="417" y="734"/>
                </a:lnTo>
                <a:lnTo>
                  <a:pt x="417" y="212"/>
                </a:lnTo>
                <a:lnTo>
                  <a:pt x="522" y="212"/>
                </a:lnTo>
                <a:lnTo>
                  <a:pt x="522" y="734"/>
                </a:lnTo>
                <a:close/>
                <a:moveTo>
                  <a:pt x="730" y="734"/>
                </a:moveTo>
                <a:lnTo>
                  <a:pt x="626" y="734"/>
                </a:lnTo>
                <a:lnTo>
                  <a:pt x="626" y="525"/>
                </a:lnTo>
                <a:lnTo>
                  <a:pt x="730" y="525"/>
                </a:lnTo>
                <a:lnTo>
                  <a:pt x="730" y="73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1" name="Google Shape;17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0569" y="152400"/>
            <a:ext cx="3662713" cy="4838701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8"/>
          <p:cNvSpPr txBox="1"/>
          <p:nvPr/>
        </p:nvSpPr>
        <p:spPr>
          <a:xfrm>
            <a:off x="5929975" y="152400"/>
            <a:ext cx="2980800" cy="21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" sz="10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•  Restringe los idiomas:</a:t>
            </a:r>
            <a:endParaRPr b="1" sz="10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- Español.</a:t>
            </a:r>
            <a:endParaRPr sz="10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- Inglés.</a:t>
            </a:r>
            <a:endParaRPr sz="10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lang="en" sz="10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•  Establece el dominio de la web:</a:t>
            </a:r>
            <a:endParaRPr b="1" sz="10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45720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" sz="10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- portalparticipate.magnolia-cms.com</a:t>
            </a:r>
            <a:endParaRPr sz="10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 sz="10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lang="en" sz="10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•  Establece la ruta raíz del portal:</a:t>
            </a:r>
            <a:endParaRPr b="1" sz="10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" sz="10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	- /portalparticipate</a:t>
            </a:r>
            <a:endParaRPr sz="10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3" name="Google Shape;173;p28"/>
          <p:cNvSpPr txBox="1"/>
          <p:nvPr/>
        </p:nvSpPr>
        <p:spPr>
          <a:xfrm>
            <a:off x="5929975" y="2527875"/>
            <a:ext cx="2405700" cy="6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Implementación: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- Mediante la aplicación Site.</a:t>
            </a:r>
            <a:endParaRPr sz="10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- Prototipo: Basado en los requisitos.</a:t>
            </a:r>
            <a:endParaRPr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